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70" r:id="rId9"/>
    <p:sldId id="261" r:id="rId10"/>
    <p:sldId id="268" r:id="rId11"/>
    <p:sldId id="264" r:id="rId12"/>
    <p:sldId id="276" r:id="rId13"/>
    <p:sldId id="273" r:id="rId14"/>
    <p:sldId id="272" r:id="rId15"/>
    <p:sldId id="263" r:id="rId16"/>
    <p:sldId id="271" r:id="rId17"/>
    <p:sldId id="274" r:id="rId18"/>
    <p:sldId id="262" r:id="rId19"/>
    <p:sldId id="275" r:id="rId20"/>
    <p:sldId id="265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B6F9D63-5B8B-47CB-B77E-B79F2F966DBA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779CAC3-C7AA-40F0-A8A4-3D9F669DC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8DA7C-95F4-46D7-ABB4-321734EB3329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322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9475"/>
            <a:ext cx="2133600" cy="365125"/>
          </a:xfrm>
          <a:prstGeom prst="rect">
            <a:avLst/>
          </a:prstGeom>
        </p:spPr>
        <p:txBody>
          <a:bodyPr/>
          <a:lstStyle/>
          <a:p>
            <a:fld id="{0D8600BD-CB5B-4293-BC06-D88038A76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8DA7C-95F4-46D7-ABB4-321734EB3329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322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9475"/>
            <a:ext cx="2133600" cy="365125"/>
          </a:xfrm>
          <a:prstGeom prst="rect">
            <a:avLst/>
          </a:prstGeom>
        </p:spPr>
        <p:txBody>
          <a:bodyPr/>
          <a:lstStyle/>
          <a:p>
            <a:fld id="{0D8600BD-CB5B-4293-BC06-D88038A76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8DA7C-95F4-46D7-ABB4-321734EB3329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322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9475"/>
            <a:ext cx="2133600" cy="365125"/>
          </a:xfrm>
          <a:prstGeom prst="rect">
            <a:avLst/>
          </a:prstGeom>
        </p:spPr>
        <p:txBody>
          <a:bodyPr/>
          <a:lstStyle/>
          <a:p>
            <a:fld id="{0D8600BD-CB5B-4293-BC06-D88038A76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8DA7C-95F4-46D7-ABB4-321734EB3329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322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9475"/>
            <a:ext cx="2133600" cy="365125"/>
          </a:xfrm>
          <a:prstGeom prst="rect">
            <a:avLst/>
          </a:prstGeom>
        </p:spPr>
        <p:txBody>
          <a:bodyPr/>
          <a:lstStyle/>
          <a:p>
            <a:fld id="{0D8600BD-CB5B-4293-BC06-D88038A76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8DA7C-95F4-46D7-ABB4-321734EB3329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322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9475"/>
            <a:ext cx="2133600" cy="365125"/>
          </a:xfrm>
          <a:prstGeom prst="rect">
            <a:avLst/>
          </a:prstGeom>
        </p:spPr>
        <p:txBody>
          <a:bodyPr/>
          <a:lstStyle/>
          <a:p>
            <a:fld id="{0D8600BD-CB5B-4293-BC06-D88038A76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8DA7C-95F4-46D7-ABB4-321734EB3329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322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9475"/>
            <a:ext cx="2133600" cy="365125"/>
          </a:xfrm>
          <a:prstGeom prst="rect">
            <a:avLst/>
          </a:prstGeom>
        </p:spPr>
        <p:txBody>
          <a:bodyPr/>
          <a:lstStyle/>
          <a:p>
            <a:fld id="{0D8600BD-CB5B-4293-BC06-D88038A76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8DA7C-95F4-46D7-ABB4-321734EB3329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322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9475"/>
            <a:ext cx="2133600" cy="365125"/>
          </a:xfrm>
          <a:prstGeom prst="rect">
            <a:avLst/>
          </a:prstGeom>
        </p:spPr>
        <p:txBody>
          <a:bodyPr/>
          <a:lstStyle/>
          <a:p>
            <a:fld id="{0D8600BD-CB5B-4293-BC06-D88038A76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8DA7C-95F4-46D7-ABB4-321734EB3329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7322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9475"/>
            <a:ext cx="2133600" cy="365125"/>
          </a:xfrm>
          <a:prstGeom prst="rect">
            <a:avLst/>
          </a:prstGeom>
        </p:spPr>
        <p:txBody>
          <a:bodyPr/>
          <a:lstStyle/>
          <a:p>
            <a:fld id="{0D8600BD-CB5B-4293-BC06-D88038A76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8DA7C-95F4-46D7-ABB4-321734EB3329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7322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9475"/>
            <a:ext cx="2133600" cy="365125"/>
          </a:xfrm>
          <a:prstGeom prst="rect">
            <a:avLst/>
          </a:prstGeom>
        </p:spPr>
        <p:txBody>
          <a:bodyPr/>
          <a:lstStyle/>
          <a:p>
            <a:fld id="{0D8600BD-CB5B-4293-BC06-D88038A76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8DA7C-95F4-46D7-ABB4-321734EB3329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322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9475"/>
            <a:ext cx="2133600" cy="365125"/>
          </a:xfrm>
          <a:prstGeom prst="rect">
            <a:avLst/>
          </a:prstGeom>
        </p:spPr>
        <p:txBody>
          <a:bodyPr/>
          <a:lstStyle/>
          <a:p>
            <a:fld id="{0D8600BD-CB5B-4293-BC06-D88038A76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8DA7C-95F4-46D7-ABB4-321734EB3329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322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9475"/>
            <a:ext cx="2133600" cy="365125"/>
          </a:xfrm>
          <a:prstGeom prst="rect">
            <a:avLst/>
          </a:prstGeom>
        </p:spPr>
        <p:txBody>
          <a:bodyPr/>
          <a:lstStyle/>
          <a:p>
            <a:fld id="{0D8600BD-CB5B-4293-BC06-D88038A76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90600"/>
            <a:ext cx="80010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logo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45326" y="5921359"/>
            <a:ext cx="2057399" cy="76049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5400000" flipH="1" flipV="1">
            <a:off x="-1673925" y="4610100"/>
            <a:ext cx="4191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7825" y="6693725"/>
            <a:ext cx="26517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Signalized Intersection</a:t>
            </a:r>
            <a:br>
              <a:rPr lang="en-US" dirty="0" smtClean="0"/>
            </a:br>
            <a:r>
              <a:rPr lang="en-US" dirty="0" smtClean="0"/>
              <a:t>Delay Monitoring for</a:t>
            </a:r>
            <a:br>
              <a:rPr lang="en-US" dirty="0" smtClean="0"/>
            </a:br>
            <a:r>
              <a:rPr lang="en-US" dirty="0" smtClean="0"/>
              <a:t>Signal Retiming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>
            <a:noAutofit/>
          </a:bodyPr>
          <a:lstStyle/>
          <a:p>
            <a:r>
              <a:rPr lang="en-US" sz="2000" u="sng" dirty="0" smtClean="0">
                <a:solidFill>
                  <a:schemeClr val="tx1"/>
                </a:solidFill>
              </a:rPr>
              <a:t>SafeTrip-21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Safe and Efficient Travel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through Innovation and Partnership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in the 21</a:t>
            </a:r>
            <a:r>
              <a:rPr lang="en-US" sz="200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dirty="0" smtClean="0">
                <a:solidFill>
                  <a:schemeClr val="tx1"/>
                </a:solidFill>
              </a:rPr>
              <a:t> Century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4572000"/>
            <a:ext cx="3037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Sudhir Murthy, PE, PTOE</a:t>
            </a:r>
          </a:p>
          <a:p>
            <a:pPr algn="ctr"/>
            <a:r>
              <a:rPr lang="en-US" b="1" dirty="0" smtClean="0"/>
              <a:t>President</a:t>
            </a:r>
          </a:p>
          <a:p>
            <a:pPr algn="ctr"/>
            <a:r>
              <a:rPr lang="en-US" b="1" dirty="0" smtClean="0"/>
              <a:t>TrafInfo Communications, Inc.</a:t>
            </a:r>
          </a:p>
          <a:p>
            <a:pPr algn="ctr"/>
            <a:r>
              <a:rPr lang="en-US" b="1" dirty="0" smtClean="0"/>
              <a:t>Lexington, MA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IMG00024-20091022-1447.jpg"/>
          <p:cNvPicPr>
            <a:picLocks noChangeAspect="1"/>
          </p:cNvPicPr>
          <p:nvPr/>
        </p:nvPicPr>
        <p:blipFill>
          <a:blip r:embed="rId3" cstate="print"/>
          <a:srcRect l="18333" r="4167"/>
          <a:stretch>
            <a:fillRect/>
          </a:stretch>
        </p:blipFill>
        <p:spPr>
          <a:xfrm rot="5400000">
            <a:off x="685800" y="1144074"/>
            <a:ext cx="4724400" cy="4572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Collected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8001000" cy="4267200"/>
          </a:xfrm>
        </p:spPr>
        <p:txBody>
          <a:bodyPr/>
          <a:lstStyle/>
          <a:p>
            <a:r>
              <a:rPr lang="en-US" u="sng" dirty="0" smtClean="0"/>
              <a:t>Signal Timing</a:t>
            </a:r>
          </a:p>
          <a:p>
            <a:pPr lvl="1"/>
            <a:r>
              <a:rPr lang="en-US" sz="2400" dirty="0" smtClean="0"/>
              <a:t>Total cycle length</a:t>
            </a:r>
          </a:p>
          <a:p>
            <a:pPr lvl="1"/>
            <a:r>
              <a:rPr lang="en-US" sz="2400" dirty="0" smtClean="0"/>
              <a:t>Green time of each phase</a:t>
            </a:r>
          </a:p>
          <a:p>
            <a:r>
              <a:rPr lang="en-US" u="sng" dirty="0" smtClean="0"/>
              <a:t>Traffic Volume</a:t>
            </a:r>
          </a:p>
          <a:p>
            <a:pPr lvl="1"/>
            <a:r>
              <a:rPr lang="en-US" sz="2400" dirty="0" smtClean="0"/>
              <a:t>Time to service first vehicle in queue</a:t>
            </a:r>
          </a:p>
          <a:p>
            <a:pPr lvl="1"/>
            <a:r>
              <a:rPr lang="en-US" sz="2400" dirty="0" smtClean="0"/>
              <a:t>Volume during green &amp; clearance</a:t>
            </a:r>
          </a:p>
          <a:p>
            <a:pPr lvl="1"/>
            <a:r>
              <a:rPr lang="en-US" sz="2400" dirty="0" smtClean="0"/>
              <a:t>Total occupancy during green</a:t>
            </a:r>
          </a:p>
          <a:p>
            <a:pPr lvl="1"/>
            <a:r>
              <a:rPr lang="en-US" sz="2400" dirty="0" smtClean="0"/>
              <a:t>Average headway </a:t>
            </a:r>
            <a:r>
              <a:rPr lang="en-US" sz="2000" dirty="0" smtClean="0"/>
              <a:t>(from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to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vehicle)</a:t>
            </a:r>
            <a:endParaRPr lang="en-US" sz="24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096000" y="1583220"/>
          <a:ext cx="2479444" cy="1948433"/>
        </p:xfrm>
        <a:graphic>
          <a:graphicData uri="http://schemas.openxmlformats.org/presentationml/2006/ole">
            <p:oleObj spid="_x0000_s1026" name="Clip" r:id="rId4" imgW="3985920" imgH="4144680" progId="">
              <p:embed/>
            </p:oleObj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66800" y="1676400"/>
            <a:ext cx="2286000" cy="46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3124200"/>
            <a:ext cx="2514600" cy="46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0" y="2133600"/>
            <a:ext cx="1254832" cy="81076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Central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Server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Software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95563" y="1143000"/>
            <a:ext cx="1188788" cy="45605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MySQL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®</a:t>
            </a:r>
          </a:p>
          <a:p>
            <a:pPr algn="ctr"/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Database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795126" y="3625799"/>
            <a:ext cx="1399101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Web-Interface</a:t>
            </a:r>
          </a:p>
          <a:p>
            <a:pPr algn="ctr"/>
            <a:r>
              <a:rPr lang="en-US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Control Delay</a:t>
            </a:r>
            <a:endParaRPr lang="en-US" sz="1600" b="1" dirty="0">
              <a:solidFill>
                <a:schemeClr val="accent3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cxnSp>
        <p:nvCxnSpPr>
          <p:cNvPr id="10" name="AutoShape 15"/>
          <p:cNvCxnSpPr>
            <a:cxnSpLocks noChangeShapeType="1"/>
            <a:stCxn id="5" idx="3"/>
            <a:endCxn id="7" idx="1"/>
          </p:cNvCxnSpPr>
          <p:nvPr/>
        </p:nvCxnSpPr>
        <p:spPr bwMode="auto">
          <a:xfrm>
            <a:off x="3352800" y="1909763"/>
            <a:ext cx="3505200" cy="629221"/>
          </a:xfrm>
          <a:prstGeom prst="bentConnector3">
            <a:avLst>
              <a:gd name="adj1" fmla="val 5330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1" name="AutoShape 16"/>
          <p:cNvCxnSpPr>
            <a:cxnSpLocks noChangeShapeType="1"/>
            <a:stCxn id="6" idx="3"/>
            <a:endCxn id="7" idx="1"/>
          </p:cNvCxnSpPr>
          <p:nvPr/>
        </p:nvCxnSpPr>
        <p:spPr bwMode="auto">
          <a:xfrm flipV="1">
            <a:off x="3581400" y="2538984"/>
            <a:ext cx="3276600" cy="81857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" name="AutoShape 17"/>
          <p:cNvCxnSpPr>
            <a:cxnSpLocks noChangeShapeType="1"/>
            <a:stCxn id="7" idx="0"/>
            <a:endCxn id="8" idx="2"/>
          </p:cNvCxnSpPr>
          <p:nvPr/>
        </p:nvCxnSpPr>
        <p:spPr bwMode="auto">
          <a:xfrm rot="5400000" flipH="1" flipV="1">
            <a:off x="7220415" y="1864059"/>
            <a:ext cx="534543" cy="45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pic>
        <p:nvPicPr>
          <p:cNvPr id="16" name="Picture 15" descr="COMP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5084" y="4724400"/>
            <a:ext cx="924613" cy="494062"/>
          </a:xfrm>
          <a:prstGeom prst="rect">
            <a:avLst/>
          </a:prstGeom>
          <a:noFill/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273234" y="5221348"/>
            <a:ext cx="527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CC"/>
                </a:solidFill>
              </a:rPr>
              <a:t>User</a:t>
            </a:r>
            <a:endParaRPr lang="en-US" sz="1400" b="1" dirty="0">
              <a:solidFill>
                <a:srgbClr val="0033CC"/>
              </a:solidFill>
            </a:endParaRPr>
          </a:p>
        </p:txBody>
      </p:sp>
      <p:cxnSp>
        <p:nvCxnSpPr>
          <p:cNvPr id="27" name="AutoShape 17"/>
          <p:cNvCxnSpPr>
            <a:cxnSpLocks noChangeShapeType="1"/>
            <a:stCxn id="9" idx="0"/>
            <a:endCxn id="7" idx="2"/>
          </p:cNvCxnSpPr>
          <p:nvPr/>
        </p:nvCxnSpPr>
        <p:spPr bwMode="auto">
          <a:xfrm rot="16200000" flipV="1">
            <a:off x="7149332" y="3280453"/>
            <a:ext cx="681431" cy="926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0" name="AutoShape 17"/>
          <p:cNvCxnSpPr>
            <a:cxnSpLocks noChangeShapeType="1"/>
            <a:stCxn id="16" idx="0"/>
            <a:endCxn id="9" idx="2"/>
          </p:cNvCxnSpPr>
          <p:nvPr/>
        </p:nvCxnSpPr>
        <p:spPr bwMode="auto">
          <a:xfrm rot="16200000" flipV="1">
            <a:off x="7239121" y="4466130"/>
            <a:ext cx="513826" cy="271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5257800" y="22860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Wireless</a:t>
            </a:r>
          </a:p>
          <a:p>
            <a:pPr algn="ctr"/>
            <a:r>
              <a:rPr lang="en-US" sz="1400" b="1" dirty="0" smtClean="0"/>
              <a:t>Internet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8" grpId="0" animBg="1"/>
      <p:bldP spid="9" grpId="0" animBg="1"/>
      <p:bldP spid="17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- Control Delay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r="47500"/>
          <a:stretch>
            <a:fillRect/>
          </a:stretch>
        </p:blipFill>
        <p:spPr bwMode="auto">
          <a:xfrm>
            <a:off x="609600" y="944706"/>
            <a:ext cx="4038600" cy="480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38011"/>
            <a:ext cx="3744531" cy="249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41861" y="3364605"/>
            <a:ext cx="227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Southbound Through Lane 1</a:t>
            </a:r>
            <a:endParaRPr lang="en-US" sz="1400" b="1" i="1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733800"/>
            <a:ext cx="3709987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53000" y="6172200"/>
            <a:ext cx="2512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Northbound Exclusive Left Lane</a:t>
            </a: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Unique Aspects of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2209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Estimation of Saturation Flow Rate of each cycle from headway measurements</a:t>
            </a:r>
          </a:p>
          <a:p>
            <a:r>
              <a:rPr lang="en-US" sz="4000" dirty="0" smtClean="0"/>
              <a:t>Estimation of Arrival Type using occupancy and volume measurements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Field Measurement of SFR</a:t>
            </a:r>
            <a:endParaRPr lang="en-US" dirty="0"/>
          </a:p>
        </p:txBody>
      </p:sp>
      <p:pic>
        <p:nvPicPr>
          <p:cNvPr id="26626" name="Picture 2" descr="C:\Users\Sudhir\AppData\Local\Microsoft\Windows\Temporary Internet Files\Content.IE5\3O8MWHJ2\MC90043265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179" y="838200"/>
            <a:ext cx="558621" cy="558621"/>
          </a:xfrm>
          <a:prstGeom prst="rect">
            <a:avLst/>
          </a:prstGeom>
          <a:noFill/>
        </p:spPr>
      </p:pic>
      <p:pic>
        <p:nvPicPr>
          <p:cNvPr id="26627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2286" y="1499316"/>
            <a:ext cx="685800" cy="342900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812980" y="838200"/>
            <a:ext cx="7185338" cy="412124"/>
          </a:xfrm>
          <a:custGeom>
            <a:avLst/>
            <a:gdLst>
              <a:gd name="connsiteX0" fmla="*/ 0 w 5743977"/>
              <a:gd name="connsiteY0" fmla="*/ 412124 h 412124"/>
              <a:gd name="connsiteX1" fmla="*/ 5602310 w 5743977"/>
              <a:gd name="connsiteY1" fmla="*/ 399245 h 412124"/>
              <a:gd name="connsiteX2" fmla="*/ 5743977 w 5743977"/>
              <a:gd name="connsiteY2" fmla="*/ 296214 h 412124"/>
              <a:gd name="connsiteX3" fmla="*/ 5743977 w 5743977"/>
              <a:gd name="connsiteY3" fmla="*/ 0 h 41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3977" h="412124">
                <a:moveTo>
                  <a:pt x="0" y="412124"/>
                </a:moveTo>
                <a:lnTo>
                  <a:pt x="5602310" y="399245"/>
                </a:lnTo>
                <a:lnTo>
                  <a:pt x="5743977" y="296214"/>
                </a:lnTo>
                <a:lnTo>
                  <a:pt x="574397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V="1">
            <a:off x="736780" y="1797676"/>
            <a:ext cx="7315200" cy="412124"/>
          </a:xfrm>
          <a:custGeom>
            <a:avLst/>
            <a:gdLst>
              <a:gd name="connsiteX0" fmla="*/ 0 w 5743977"/>
              <a:gd name="connsiteY0" fmla="*/ 412124 h 412124"/>
              <a:gd name="connsiteX1" fmla="*/ 5602310 w 5743977"/>
              <a:gd name="connsiteY1" fmla="*/ 399245 h 412124"/>
              <a:gd name="connsiteX2" fmla="*/ 5743977 w 5743977"/>
              <a:gd name="connsiteY2" fmla="*/ 296214 h 412124"/>
              <a:gd name="connsiteX3" fmla="*/ 5743977 w 5743977"/>
              <a:gd name="connsiteY3" fmla="*/ 0 h 41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3977" h="412124">
                <a:moveTo>
                  <a:pt x="0" y="412124"/>
                </a:moveTo>
                <a:lnTo>
                  <a:pt x="5602310" y="399245"/>
                </a:lnTo>
                <a:lnTo>
                  <a:pt x="5743977" y="296214"/>
                </a:lnTo>
                <a:lnTo>
                  <a:pt x="574397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2384202" y="1524000"/>
            <a:ext cx="5410200" cy="0"/>
          </a:xfrm>
          <a:prstGeom prst="line">
            <a:avLst/>
          </a:prstGeom>
          <a:ln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812980" y="1485364"/>
            <a:ext cx="6979275" cy="38636"/>
          </a:xfrm>
          <a:prstGeom prst="line">
            <a:avLst/>
          </a:prstGeom>
          <a:ln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642002" y="1676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2626" y="1524000"/>
            <a:ext cx="612776" cy="306388"/>
          </a:xfrm>
          <a:prstGeom prst="rect">
            <a:avLst/>
          </a:prstGeom>
          <a:noFill/>
        </p:spPr>
      </p:pic>
      <p:pic>
        <p:nvPicPr>
          <p:cNvPr id="17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8426" y="1524000"/>
            <a:ext cx="612776" cy="306388"/>
          </a:xfrm>
          <a:prstGeom prst="rect">
            <a:avLst/>
          </a:prstGeom>
          <a:noFill/>
        </p:spPr>
      </p:pic>
      <p:pic>
        <p:nvPicPr>
          <p:cNvPr id="18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226" y="1524000"/>
            <a:ext cx="612776" cy="306388"/>
          </a:xfrm>
          <a:prstGeom prst="rect">
            <a:avLst/>
          </a:prstGeom>
          <a:noFill/>
        </p:spPr>
      </p:pic>
      <p:pic>
        <p:nvPicPr>
          <p:cNvPr id="19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3826" y="1524000"/>
            <a:ext cx="612776" cy="306388"/>
          </a:xfrm>
          <a:prstGeom prst="rect">
            <a:avLst/>
          </a:prstGeom>
          <a:noFill/>
        </p:spPr>
      </p:pic>
      <p:pic>
        <p:nvPicPr>
          <p:cNvPr id="20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626" y="1524000"/>
            <a:ext cx="612776" cy="306388"/>
          </a:xfrm>
          <a:prstGeom prst="rect">
            <a:avLst/>
          </a:prstGeom>
          <a:noFill/>
        </p:spPr>
      </p:pic>
      <p:pic>
        <p:nvPicPr>
          <p:cNvPr id="21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426" y="1524000"/>
            <a:ext cx="612776" cy="306388"/>
          </a:xfrm>
          <a:prstGeom prst="rect">
            <a:avLst/>
          </a:prstGeom>
          <a:noFill/>
        </p:spPr>
      </p:pic>
      <p:pic>
        <p:nvPicPr>
          <p:cNvPr id="22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802" y="1486437"/>
            <a:ext cx="685800" cy="342900"/>
          </a:xfrm>
          <a:prstGeom prst="rect">
            <a:avLst/>
          </a:prstGeom>
          <a:noFill/>
        </p:spPr>
      </p:pic>
      <p:pic>
        <p:nvPicPr>
          <p:cNvPr id="23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1473558"/>
            <a:ext cx="685800" cy="342900"/>
          </a:xfrm>
          <a:prstGeom prst="rect">
            <a:avLst/>
          </a:prstGeom>
          <a:noFill/>
        </p:spPr>
      </p:pic>
      <p:pic>
        <p:nvPicPr>
          <p:cNvPr id="24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979" y="1447800"/>
            <a:ext cx="685800" cy="342900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8387401" y="9144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13779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07293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42179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32579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49893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60979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02093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36979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51179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65379" y="1752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37" name="Picture 2" descr="C:\Users\Sudhir\AppData\Local\Microsoft\Windows\Temporary Internet Files\Content.IE5\3O8MWHJ2\MC90043265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399" y="2667000"/>
            <a:ext cx="558621" cy="558621"/>
          </a:xfrm>
          <a:prstGeom prst="rect">
            <a:avLst/>
          </a:prstGeom>
          <a:noFill/>
        </p:spPr>
      </p:pic>
      <p:pic>
        <p:nvPicPr>
          <p:cNvPr id="38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284" y="3251916"/>
            <a:ext cx="685800" cy="342900"/>
          </a:xfrm>
          <a:prstGeom prst="rect">
            <a:avLst/>
          </a:prstGeom>
          <a:noFill/>
        </p:spPr>
      </p:pic>
      <p:sp>
        <p:nvSpPr>
          <p:cNvPr id="39" name="Freeform 38"/>
          <p:cNvSpPr/>
          <p:nvPr/>
        </p:nvSpPr>
        <p:spPr>
          <a:xfrm>
            <a:off x="838200" y="2590800"/>
            <a:ext cx="7185338" cy="412124"/>
          </a:xfrm>
          <a:custGeom>
            <a:avLst/>
            <a:gdLst>
              <a:gd name="connsiteX0" fmla="*/ 0 w 5743977"/>
              <a:gd name="connsiteY0" fmla="*/ 412124 h 412124"/>
              <a:gd name="connsiteX1" fmla="*/ 5602310 w 5743977"/>
              <a:gd name="connsiteY1" fmla="*/ 399245 h 412124"/>
              <a:gd name="connsiteX2" fmla="*/ 5743977 w 5743977"/>
              <a:gd name="connsiteY2" fmla="*/ 296214 h 412124"/>
              <a:gd name="connsiteX3" fmla="*/ 5743977 w 5743977"/>
              <a:gd name="connsiteY3" fmla="*/ 0 h 41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3977" h="412124">
                <a:moveTo>
                  <a:pt x="0" y="412124"/>
                </a:moveTo>
                <a:lnTo>
                  <a:pt x="5602310" y="399245"/>
                </a:lnTo>
                <a:lnTo>
                  <a:pt x="5743977" y="296214"/>
                </a:lnTo>
                <a:lnTo>
                  <a:pt x="574397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flipV="1">
            <a:off x="762000" y="3550276"/>
            <a:ext cx="7315200" cy="412124"/>
          </a:xfrm>
          <a:custGeom>
            <a:avLst/>
            <a:gdLst>
              <a:gd name="connsiteX0" fmla="*/ 0 w 5743977"/>
              <a:gd name="connsiteY0" fmla="*/ 412124 h 412124"/>
              <a:gd name="connsiteX1" fmla="*/ 5602310 w 5743977"/>
              <a:gd name="connsiteY1" fmla="*/ 399245 h 412124"/>
              <a:gd name="connsiteX2" fmla="*/ 5743977 w 5743977"/>
              <a:gd name="connsiteY2" fmla="*/ 296214 h 412124"/>
              <a:gd name="connsiteX3" fmla="*/ 5743977 w 5743977"/>
              <a:gd name="connsiteY3" fmla="*/ 0 h 41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3977" h="412124">
                <a:moveTo>
                  <a:pt x="0" y="412124"/>
                </a:moveTo>
                <a:lnTo>
                  <a:pt x="5602310" y="399245"/>
                </a:lnTo>
                <a:lnTo>
                  <a:pt x="5743977" y="296214"/>
                </a:lnTo>
                <a:lnTo>
                  <a:pt x="574397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2409422" y="3276600"/>
            <a:ext cx="5410200" cy="0"/>
          </a:xfrm>
          <a:prstGeom prst="line">
            <a:avLst/>
          </a:prstGeom>
          <a:ln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 flipV="1">
            <a:off x="838200" y="3237964"/>
            <a:ext cx="6979275" cy="38636"/>
          </a:xfrm>
          <a:prstGeom prst="line">
            <a:avLst/>
          </a:prstGeom>
          <a:ln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696200" y="3429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3624" y="3276600"/>
            <a:ext cx="612776" cy="306388"/>
          </a:xfrm>
          <a:prstGeom prst="rect">
            <a:avLst/>
          </a:prstGeom>
          <a:noFill/>
        </p:spPr>
      </p:pic>
      <p:pic>
        <p:nvPicPr>
          <p:cNvPr id="45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9424" y="3276600"/>
            <a:ext cx="612776" cy="306388"/>
          </a:xfrm>
          <a:prstGeom prst="rect">
            <a:avLst/>
          </a:prstGeom>
          <a:noFill/>
        </p:spPr>
      </p:pic>
      <p:pic>
        <p:nvPicPr>
          <p:cNvPr id="46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5224" y="3276600"/>
            <a:ext cx="612776" cy="306388"/>
          </a:xfrm>
          <a:prstGeom prst="rect">
            <a:avLst/>
          </a:prstGeom>
          <a:noFill/>
        </p:spPr>
      </p:pic>
      <p:pic>
        <p:nvPicPr>
          <p:cNvPr id="47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024" y="3276600"/>
            <a:ext cx="612776" cy="306388"/>
          </a:xfrm>
          <a:prstGeom prst="rect">
            <a:avLst/>
          </a:prstGeom>
          <a:noFill/>
        </p:spPr>
      </p:pic>
      <p:pic>
        <p:nvPicPr>
          <p:cNvPr id="48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6824" y="3276600"/>
            <a:ext cx="612776" cy="306388"/>
          </a:xfrm>
          <a:prstGeom prst="rect">
            <a:avLst/>
          </a:prstGeom>
          <a:noFill/>
        </p:spPr>
      </p:pic>
      <p:pic>
        <p:nvPicPr>
          <p:cNvPr id="49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2624" y="3276600"/>
            <a:ext cx="612776" cy="306388"/>
          </a:xfrm>
          <a:prstGeom prst="rect">
            <a:avLst/>
          </a:prstGeom>
          <a:noFill/>
        </p:spPr>
      </p:pic>
      <p:pic>
        <p:nvPicPr>
          <p:cNvPr id="50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239037"/>
            <a:ext cx="685800" cy="342900"/>
          </a:xfrm>
          <a:prstGeom prst="rect">
            <a:avLst/>
          </a:prstGeom>
          <a:noFill/>
        </p:spPr>
      </p:pic>
      <p:pic>
        <p:nvPicPr>
          <p:cNvPr id="51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3098" y="3226158"/>
            <a:ext cx="685800" cy="342900"/>
          </a:xfrm>
          <a:prstGeom prst="rect">
            <a:avLst/>
          </a:prstGeom>
          <a:noFill/>
        </p:spPr>
      </p:pic>
      <p:pic>
        <p:nvPicPr>
          <p:cNvPr id="52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977" y="3200400"/>
            <a:ext cx="685800" cy="342900"/>
          </a:xfrm>
          <a:prstGeom prst="rect">
            <a:avLst/>
          </a:prstGeom>
          <a:noFill/>
        </p:spPr>
      </p:pic>
      <p:sp>
        <p:nvSpPr>
          <p:cNvPr id="53" name="Oval 52"/>
          <p:cNvSpPr/>
          <p:nvPr/>
        </p:nvSpPr>
        <p:spPr>
          <a:xfrm>
            <a:off x="8386863" y="3048000"/>
            <a:ext cx="91440" cy="9144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41097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804491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03937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403914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721228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032314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273428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508314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22514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36714" y="3505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64" name="Picture 2" descr="C:\Users\Sudhir\AppData\Local\Microsoft\Windows\Temporary Internet Files\Content.IE5\3O8MWHJ2\MC90043265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4379" y="4114800"/>
            <a:ext cx="558621" cy="558621"/>
          </a:xfrm>
          <a:prstGeom prst="rect">
            <a:avLst/>
          </a:prstGeom>
          <a:noFill/>
        </p:spPr>
      </p:pic>
      <p:pic>
        <p:nvPicPr>
          <p:cNvPr id="65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064" y="4699716"/>
            <a:ext cx="685800" cy="342900"/>
          </a:xfrm>
          <a:prstGeom prst="rect">
            <a:avLst/>
          </a:prstGeom>
          <a:noFill/>
        </p:spPr>
      </p:pic>
      <p:sp>
        <p:nvSpPr>
          <p:cNvPr id="66" name="Freeform 65"/>
          <p:cNvSpPr/>
          <p:nvPr/>
        </p:nvSpPr>
        <p:spPr>
          <a:xfrm>
            <a:off x="889180" y="4038600"/>
            <a:ext cx="7185338" cy="412124"/>
          </a:xfrm>
          <a:custGeom>
            <a:avLst/>
            <a:gdLst>
              <a:gd name="connsiteX0" fmla="*/ 0 w 5743977"/>
              <a:gd name="connsiteY0" fmla="*/ 412124 h 412124"/>
              <a:gd name="connsiteX1" fmla="*/ 5602310 w 5743977"/>
              <a:gd name="connsiteY1" fmla="*/ 399245 h 412124"/>
              <a:gd name="connsiteX2" fmla="*/ 5743977 w 5743977"/>
              <a:gd name="connsiteY2" fmla="*/ 296214 h 412124"/>
              <a:gd name="connsiteX3" fmla="*/ 5743977 w 5743977"/>
              <a:gd name="connsiteY3" fmla="*/ 0 h 41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3977" h="412124">
                <a:moveTo>
                  <a:pt x="0" y="412124"/>
                </a:moveTo>
                <a:lnTo>
                  <a:pt x="5602310" y="399245"/>
                </a:lnTo>
                <a:lnTo>
                  <a:pt x="5743977" y="296214"/>
                </a:lnTo>
                <a:lnTo>
                  <a:pt x="574397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flipV="1">
            <a:off x="812980" y="4998076"/>
            <a:ext cx="7315200" cy="412124"/>
          </a:xfrm>
          <a:custGeom>
            <a:avLst/>
            <a:gdLst>
              <a:gd name="connsiteX0" fmla="*/ 0 w 5743977"/>
              <a:gd name="connsiteY0" fmla="*/ 412124 h 412124"/>
              <a:gd name="connsiteX1" fmla="*/ 5602310 w 5743977"/>
              <a:gd name="connsiteY1" fmla="*/ 399245 h 412124"/>
              <a:gd name="connsiteX2" fmla="*/ 5743977 w 5743977"/>
              <a:gd name="connsiteY2" fmla="*/ 296214 h 412124"/>
              <a:gd name="connsiteX3" fmla="*/ 5743977 w 5743977"/>
              <a:gd name="connsiteY3" fmla="*/ 0 h 41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3977" h="412124">
                <a:moveTo>
                  <a:pt x="0" y="412124"/>
                </a:moveTo>
                <a:lnTo>
                  <a:pt x="5602310" y="399245"/>
                </a:lnTo>
                <a:lnTo>
                  <a:pt x="5743977" y="296214"/>
                </a:lnTo>
                <a:lnTo>
                  <a:pt x="574397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rot="10800000">
            <a:off x="2460402" y="4724400"/>
            <a:ext cx="5410200" cy="0"/>
          </a:xfrm>
          <a:prstGeom prst="line">
            <a:avLst/>
          </a:prstGeom>
          <a:ln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 flipV="1">
            <a:off x="889180" y="4685764"/>
            <a:ext cx="6979275" cy="38636"/>
          </a:xfrm>
          <a:prstGeom prst="line">
            <a:avLst/>
          </a:prstGeom>
          <a:ln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7747180" y="4876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404" y="4724400"/>
            <a:ext cx="612776" cy="306388"/>
          </a:xfrm>
          <a:prstGeom prst="rect">
            <a:avLst/>
          </a:prstGeom>
          <a:noFill/>
        </p:spPr>
      </p:pic>
      <p:pic>
        <p:nvPicPr>
          <p:cNvPr id="72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5204" y="4724400"/>
            <a:ext cx="612776" cy="306388"/>
          </a:xfrm>
          <a:prstGeom prst="rect">
            <a:avLst/>
          </a:prstGeom>
          <a:noFill/>
        </p:spPr>
      </p:pic>
      <p:pic>
        <p:nvPicPr>
          <p:cNvPr id="73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1004" y="4724400"/>
            <a:ext cx="612776" cy="306388"/>
          </a:xfrm>
          <a:prstGeom prst="rect">
            <a:avLst/>
          </a:prstGeom>
          <a:noFill/>
        </p:spPr>
      </p:pic>
      <p:pic>
        <p:nvPicPr>
          <p:cNvPr id="74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804" y="4724400"/>
            <a:ext cx="612776" cy="306388"/>
          </a:xfrm>
          <a:prstGeom prst="rect">
            <a:avLst/>
          </a:prstGeom>
          <a:noFill/>
        </p:spPr>
      </p:pic>
      <p:pic>
        <p:nvPicPr>
          <p:cNvPr id="77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580" y="4686837"/>
            <a:ext cx="685800" cy="342900"/>
          </a:xfrm>
          <a:prstGeom prst="rect">
            <a:avLst/>
          </a:prstGeom>
          <a:noFill/>
        </p:spPr>
      </p:pic>
      <p:pic>
        <p:nvPicPr>
          <p:cNvPr id="78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8878" y="4673958"/>
            <a:ext cx="685800" cy="342900"/>
          </a:xfrm>
          <a:prstGeom prst="rect">
            <a:avLst/>
          </a:prstGeom>
          <a:noFill/>
        </p:spPr>
      </p:pic>
      <p:pic>
        <p:nvPicPr>
          <p:cNvPr id="79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9757" y="4648200"/>
            <a:ext cx="685800" cy="342900"/>
          </a:xfrm>
          <a:prstGeom prst="rect">
            <a:avLst/>
          </a:prstGeom>
          <a:noFill/>
        </p:spPr>
      </p:pic>
      <p:sp>
        <p:nvSpPr>
          <p:cNvPr id="80" name="Oval 79"/>
          <p:cNvSpPr/>
          <p:nvPr/>
        </p:nvSpPr>
        <p:spPr>
          <a:xfrm>
            <a:off x="8437843" y="4495800"/>
            <a:ext cx="91440" cy="9144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7395157" y="495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6759694" y="495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077008" y="495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388094" y="495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629208" y="495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3864094" y="495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178294" y="495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492494" y="4953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91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00400"/>
            <a:ext cx="685800" cy="342900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1269537" y="3505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93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980" y="4648200"/>
            <a:ext cx="685800" cy="342900"/>
          </a:xfrm>
          <a:prstGeom prst="rect">
            <a:avLst/>
          </a:prstGeom>
          <a:noFill/>
        </p:spPr>
      </p:pic>
      <p:sp>
        <p:nvSpPr>
          <p:cNvPr id="94" name="TextBox 93"/>
          <p:cNvSpPr txBox="1"/>
          <p:nvPr/>
        </p:nvSpPr>
        <p:spPr>
          <a:xfrm>
            <a:off x="1777717" y="4953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2667000" y="5410200"/>
            <a:ext cx="495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886200" y="5345668"/>
            <a:ext cx="2763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Headway measurements</a:t>
            </a:r>
            <a:endParaRPr lang="en-US" sz="2000" dirty="0"/>
          </a:p>
        </p:txBody>
      </p:sp>
      <p:pic>
        <p:nvPicPr>
          <p:cNvPr id="95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09163"/>
            <a:ext cx="685800" cy="342900"/>
          </a:xfrm>
          <a:prstGeom prst="rect">
            <a:avLst/>
          </a:prstGeom>
          <a:noFill/>
        </p:spPr>
      </p:pic>
      <p:sp>
        <p:nvSpPr>
          <p:cNvPr id="98" name="TextBox 97"/>
          <p:cNvSpPr txBox="1"/>
          <p:nvPr/>
        </p:nvSpPr>
        <p:spPr>
          <a:xfrm>
            <a:off x="278937" y="17139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99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242" y="3174642"/>
            <a:ext cx="685800" cy="342900"/>
          </a:xfrm>
          <a:prstGeom prst="rect">
            <a:avLst/>
          </a:prstGeom>
          <a:noFill/>
        </p:spPr>
      </p:pic>
      <p:sp>
        <p:nvSpPr>
          <p:cNvPr id="100" name="TextBox 99"/>
          <p:cNvSpPr txBox="1"/>
          <p:nvPr/>
        </p:nvSpPr>
        <p:spPr>
          <a:xfrm>
            <a:off x="557979" y="34794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101" name="Picture 3" descr="C:\Users\Sudhir\AppData\Local\Microsoft\Windows\Temporary Internet Files\Content.IE5\YJKQR27F\MC9004399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636395"/>
            <a:ext cx="685800" cy="342900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1040937" y="49411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HCM Saturation Flow Rate </a:t>
            </a:r>
            <a:r>
              <a:rPr lang="en-US" dirty="0" err="1" smtClean="0"/>
              <a:t>Calcs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546" y="1066800"/>
            <a:ext cx="572798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Results – Saturation Flow Rate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552" y="1143000"/>
            <a:ext cx="720914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5410200"/>
            <a:ext cx="487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Estimated based upon headway – SB Thru Lane 1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989573" y="3013213"/>
            <a:ext cx="3388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Default: Values computed using HCM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866367" y="3024349"/>
            <a:ext cx="3388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Default: Values computed using HCM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HCM Arrival Types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758" y="1080753"/>
            <a:ext cx="706389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Occupancy-Arrival Type Relationship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-76200" y="3276600"/>
            <a:ext cx="3810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28800" y="5180011"/>
            <a:ext cx="6096000" cy="15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8600" y="5467290"/>
            <a:ext cx="1458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Arrival Type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976839" y="3043783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Occupancy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9530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14478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28806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7006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29006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91006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29206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91206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2400300" y="1969573"/>
            <a:ext cx="4273103" cy="2488665"/>
          </a:xfrm>
          <a:custGeom>
            <a:avLst/>
            <a:gdLst>
              <a:gd name="connsiteX0" fmla="*/ 369195 w 4453944"/>
              <a:gd name="connsiteY0" fmla="*/ 1496096 h 2657341"/>
              <a:gd name="connsiteX1" fmla="*/ 137375 w 4453944"/>
              <a:gd name="connsiteY1" fmla="*/ 1058214 h 2657341"/>
              <a:gd name="connsiteX2" fmla="*/ 72980 w 4453944"/>
              <a:gd name="connsiteY2" fmla="*/ 311239 h 2657341"/>
              <a:gd name="connsiteX3" fmla="*/ 575256 w 4453944"/>
              <a:gd name="connsiteY3" fmla="*/ 27904 h 2657341"/>
              <a:gd name="connsiteX4" fmla="*/ 1772992 w 4453944"/>
              <a:gd name="connsiteY4" fmla="*/ 478665 h 2657341"/>
              <a:gd name="connsiteX5" fmla="*/ 2197995 w 4453944"/>
              <a:gd name="connsiteY5" fmla="*/ 671848 h 2657341"/>
              <a:gd name="connsiteX6" fmla="*/ 3962400 w 4453944"/>
              <a:gd name="connsiteY6" fmla="*/ 1470338 h 2657341"/>
              <a:gd name="connsiteX7" fmla="*/ 4387403 w 4453944"/>
              <a:gd name="connsiteY7" fmla="*/ 2075645 h 2657341"/>
              <a:gd name="connsiteX8" fmla="*/ 4361645 w 4453944"/>
              <a:gd name="connsiteY8" fmla="*/ 2526405 h 2657341"/>
              <a:gd name="connsiteX9" fmla="*/ 3949521 w 4453944"/>
              <a:gd name="connsiteY9" fmla="*/ 2577921 h 2657341"/>
              <a:gd name="connsiteX10" fmla="*/ 2249510 w 4453944"/>
              <a:gd name="connsiteY10" fmla="*/ 2049887 h 2657341"/>
              <a:gd name="connsiteX11" fmla="*/ 768440 w 4453944"/>
              <a:gd name="connsiteY11" fmla="*/ 1624884 h 2657341"/>
              <a:gd name="connsiteX12" fmla="*/ 369195 w 4453944"/>
              <a:gd name="connsiteY12" fmla="*/ 1496096 h 2657341"/>
              <a:gd name="connsiteX0" fmla="*/ 523741 w 4453944"/>
              <a:gd name="connsiteY0" fmla="*/ 1399504 h 2657341"/>
              <a:gd name="connsiteX1" fmla="*/ 137375 w 4453944"/>
              <a:gd name="connsiteY1" fmla="*/ 1058214 h 2657341"/>
              <a:gd name="connsiteX2" fmla="*/ 72980 w 4453944"/>
              <a:gd name="connsiteY2" fmla="*/ 311239 h 2657341"/>
              <a:gd name="connsiteX3" fmla="*/ 575256 w 4453944"/>
              <a:gd name="connsiteY3" fmla="*/ 27904 h 2657341"/>
              <a:gd name="connsiteX4" fmla="*/ 1772992 w 4453944"/>
              <a:gd name="connsiteY4" fmla="*/ 478665 h 2657341"/>
              <a:gd name="connsiteX5" fmla="*/ 2197995 w 4453944"/>
              <a:gd name="connsiteY5" fmla="*/ 671848 h 2657341"/>
              <a:gd name="connsiteX6" fmla="*/ 3962400 w 4453944"/>
              <a:gd name="connsiteY6" fmla="*/ 1470338 h 2657341"/>
              <a:gd name="connsiteX7" fmla="*/ 4387403 w 4453944"/>
              <a:gd name="connsiteY7" fmla="*/ 2075645 h 2657341"/>
              <a:gd name="connsiteX8" fmla="*/ 4361645 w 4453944"/>
              <a:gd name="connsiteY8" fmla="*/ 2526405 h 2657341"/>
              <a:gd name="connsiteX9" fmla="*/ 3949521 w 4453944"/>
              <a:gd name="connsiteY9" fmla="*/ 2577921 h 2657341"/>
              <a:gd name="connsiteX10" fmla="*/ 2249510 w 4453944"/>
              <a:gd name="connsiteY10" fmla="*/ 2049887 h 2657341"/>
              <a:gd name="connsiteX11" fmla="*/ 768440 w 4453944"/>
              <a:gd name="connsiteY11" fmla="*/ 1624884 h 2657341"/>
              <a:gd name="connsiteX12" fmla="*/ 523741 w 4453944"/>
              <a:gd name="connsiteY12" fmla="*/ 1399504 h 2657341"/>
              <a:gd name="connsiteX0" fmla="*/ 523741 w 4453944"/>
              <a:gd name="connsiteY0" fmla="*/ 1399504 h 2657341"/>
              <a:gd name="connsiteX1" fmla="*/ 137375 w 4453944"/>
              <a:gd name="connsiteY1" fmla="*/ 1058214 h 2657341"/>
              <a:gd name="connsiteX2" fmla="*/ 72980 w 4453944"/>
              <a:gd name="connsiteY2" fmla="*/ 311239 h 2657341"/>
              <a:gd name="connsiteX3" fmla="*/ 575256 w 4453944"/>
              <a:gd name="connsiteY3" fmla="*/ 27904 h 2657341"/>
              <a:gd name="connsiteX4" fmla="*/ 1772992 w 4453944"/>
              <a:gd name="connsiteY4" fmla="*/ 478665 h 2657341"/>
              <a:gd name="connsiteX5" fmla="*/ 2197995 w 4453944"/>
              <a:gd name="connsiteY5" fmla="*/ 671848 h 2657341"/>
              <a:gd name="connsiteX6" fmla="*/ 3962400 w 4453944"/>
              <a:gd name="connsiteY6" fmla="*/ 1470338 h 2657341"/>
              <a:gd name="connsiteX7" fmla="*/ 4387403 w 4453944"/>
              <a:gd name="connsiteY7" fmla="*/ 2075645 h 2657341"/>
              <a:gd name="connsiteX8" fmla="*/ 4361645 w 4453944"/>
              <a:gd name="connsiteY8" fmla="*/ 2526405 h 2657341"/>
              <a:gd name="connsiteX9" fmla="*/ 3949521 w 4453944"/>
              <a:gd name="connsiteY9" fmla="*/ 2577921 h 2657341"/>
              <a:gd name="connsiteX10" fmla="*/ 2249510 w 4453944"/>
              <a:gd name="connsiteY10" fmla="*/ 2049887 h 2657341"/>
              <a:gd name="connsiteX11" fmla="*/ 828541 w 4453944"/>
              <a:gd name="connsiteY11" fmla="*/ 1551904 h 2657341"/>
              <a:gd name="connsiteX12" fmla="*/ 523741 w 4453944"/>
              <a:gd name="connsiteY12" fmla="*/ 1399504 h 2657341"/>
              <a:gd name="connsiteX0" fmla="*/ 437166 w 4367369"/>
              <a:gd name="connsiteY0" fmla="*/ 1383227 h 2641064"/>
              <a:gd name="connsiteX1" fmla="*/ 50800 w 4367369"/>
              <a:gd name="connsiteY1" fmla="*/ 1041937 h 2641064"/>
              <a:gd name="connsiteX2" fmla="*/ 132366 w 4367369"/>
              <a:gd name="connsiteY2" fmla="*/ 392627 h 2641064"/>
              <a:gd name="connsiteX3" fmla="*/ 488681 w 4367369"/>
              <a:gd name="connsiteY3" fmla="*/ 11627 h 2641064"/>
              <a:gd name="connsiteX4" fmla="*/ 1686417 w 4367369"/>
              <a:gd name="connsiteY4" fmla="*/ 462388 h 2641064"/>
              <a:gd name="connsiteX5" fmla="*/ 2111420 w 4367369"/>
              <a:gd name="connsiteY5" fmla="*/ 655571 h 2641064"/>
              <a:gd name="connsiteX6" fmla="*/ 3875825 w 4367369"/>
              <a:gd name="connsiteY6" fmla="*/ 1454061 h 2641064"/>
              <a:gd name="connsiteX7" fmla="*/ 4300828 w 4367369"/>
              <a:gd name="connsiteY7" fmla="*/ 2059368 h 2641064"/>
              <a:gd name="connsiteX8" fmla="*/ 4275070 w 4367369"/>
              <a:gd name="connsiteY8" fmla="*/ 2510128 h 2641064"/>
              <a:gd name="connsiteX9" fmla="*/ 3862946 w 4367369"/>
              <a:gd name="connsiteY9" fmla="*/ 2561644 h 2641064"/>
              <a:gd name="connsiteX10" fmla="*/ 2162935 w 4367369"/>
              <a:gd name="connsiteY10" fmla="*/ 2033610 h 2641064"/>
              <a:gd name="connsiteX11" fmla="*/ 741966 w 4367369"/>
              <a:gd name="connsiteY11" fmla="*/ 1535627 h 2641064"/>
              <a:gd name="connsiteX12" fmla="*/ 437166 w 4367369"/>
              <a:gd name="connsiteY12" fmla="*/ 1383227 h 2641064"/>
              <a:gd name="connsiteX0" fmla="*/ 437166 w 4367369"/>
              <a:gd name="connsiteY0" fmla="*/ 1230828 h 2488665"/>
              <a:gd name="connsiteX1" fmla="*/ 50800 w 4367369"/>
              <a:gd name="connsiteY1" fmla="*/ 889538 h 2488665"/>
              <a:gd name="connsiteX2" fmla="*/ 132366 w 4367369"/>
              <a:gd name="connsiteY2" fmla="*/ 240228 h 2488665"/>
              <a:gd name="connsiteX3" fmla="*/ 437166 w 4367369"/>
              <a:gd name="connsiteY3" fmla="*/ 11627 h 2488665"/>
              <a:gd name="connsiteX4" fmla="*/ 1686417 w 4367369"/>
              <a:gd name="connsiteY4" fmla="*/ 309989 h 2488665"/>
              <a:gd name="connsiteX5" fmla="*/ 2111420 w 4367369"/>
              <a:gd name="connsiteY5" fmla="*/ 503172 h 2488665"/>
              <a:gd name="connsiteX6" fmla="*/ 3875825 w 4367369"/>
              <a:gd name="connsiteY6" fmla="*/ 1301662 h 2488665"/>
              <a:gd name="connsiteX7" fmla="*/ 4300828 w 4367369"/>
              <a:gd name="connsiteY7" fmla="*/ 1906969 h 2488665"/>
              <a:gd name="connsiteX8" fmla="*/ 4275070 w 4367369"/>
              <a:gd name="connsiteY8" fmla="*/ 2357729 h 2488665"/>
              <a:gd name="connsiteX9" fmla="*/ 3862946 w 4367369"/>
              <a:gd name="connsiteY9" fmla="*/ 2409245 h 2488665"/>
              <a:gd name="connsiteX10" fmla="*/ 2162935 w 4367369"/>
              <a:gd name="connsiteY10" fmla="*/ 1881211 h 2488665"/>
              <a:gd name="connsiteX11" fmla="*/ 741966 w 4367369"/>
              <a:gd name="connsiteY11" fmla="*/ 1383228 h 2488665"/>
              <a:gd name="connsiteX12" fmla="*/ 437166 w 4367369"/>
              <a:gd name="connsiteY12" fmla="*/ 1230828 h 2488665"/>
              <a:gd name="connsiteX0" fmla="*/ 342900 w 4273103"/>
              <a:gd name="connsiteY0" fmla="*/ 1230828 h 2488665"/>
              <a:gd name="connsiteX1" fmla="*/ 114300 w 4273103"/>
              <a:gd name="connsiteY1" fmla="*/ 849827 h 2488665"/>
              <a:gd name="connsiteX2" fmla="*/ 38100 w 4273103"/>
              <a:gd name="connsiteY2" fmla="*/ 240228 h 2488665"/>
              <a:gd name="connsiteX3" fmla="*/ 342900 w 4273103"/>
              <a:gd name="connsiteY3" fmla="*/ 11627 h 2488665"/>
              <a:gd name="connsiteX4" fmla="*/ 1592151 w 4273103"/>
              <a:gd name="connsiteY4" fmla="*/ 309989 h 2488665"/>
              <a:gd name="connsiteX5" fmla="*/ 2017154 w 4273103"/>
              <a:gd name="connsiteY5" fmla="*/ 503172 h 2488665"/>
              <a:gd name="connsiteX6" fmla="*/ 3781559 w 4273103"/>
              <a:gd name="connsiteY6" fmla="*/ 1301662 h 2488665"/>
              <a:gd name="connsiteX7" fmla="*/ 4206562 w 4273103"/>
              <a:gd name="connsiteY7" fmla="*/ 1906969 h 2488665"/>
              <a:gd name="connsiteX8" fmla="*/ 4180804 w 4273103"/>
              <a:gd name="connsiteY8" fmla="*/ 2357729 h 2488665"/>
              <a:gd name="connsiteX9" fmla="*/ 3768680 w 4273103"/>
              <a:gd name="connsiteY9" fmla="*/ 2409245 h 2488665"/>
              <a:gd name="connsiteX10" fmla="*/ 2068669 w 4273103"/>
              <a:gd name="connsiteY10" fmla="*/ 1881211 h 2488665"/>
              <a:gd name="connsiteX11" fmla="*/ 647700 w 4273103"/>
              <a:gd name="connsiteY11" fmla="*/ 1383228 h 2488665"/>
              <a:gd name="connsiteX12" fmla="*/ 342900 w 4273103"/>
              <a:gd name="connsiteY12" fmla="*/ 1230828 h 2488665"/>
              <a:gd name="connsiteX0" fmla="*/ 495300 w 4273103"/>
              <a:gd name="connsiteY0" fmla="*/ 1154627 h 2488665"/>
              <a:gd name="connsiteX1" fmla="*/ 114300 w 4273103"/>
              <a:gd name="connsiteY1" fmla="*/ 849827 h 2488665"/>
              <a:gd name="connsiteX2" fmla="*/ 38100 w 4273103"/>
              <a:gd name="connsiteY2" fmla="*/ 240228 h 2488665"/>
              <a:gd name="connsiteX3" fmla="*/ 342900 w 4273103"/>
              <a:gd name="connsiteY3" fmla="*/ 11627 h 2488665"/>
              <a:gd name="connsiteX4" fmla="*/ 1592151 w 4273103"/>
              <a:gd name="connsiteY4" fmla="*/ 309989 h 2488665"/>
              <a:gd name="connsiteX5" fmla="*/ 2017154 w 4273103"/>
              <a:gd name="connsiteY5" fmla="*/ 503172 h 2488665"/>
              <a:gd name="connsiteX6" fmla="*/ 3781559 w 4273103"/>
              <a:gd name="connsiteY6" fmla="*/ 1301662 h 2488665"/>
              <a:gd name="connsiteX7" fmla="*/ 4206562 w 4273103"/>
              <a:gd name="connsiteY7" fmla="*/ 1906969 h 2488665"/>
              <a:gd name="connsiteX8" fmla="*/ 4180804 w 4273103"/>
              <a:gd name="connsiteY8" fmla="*/ 2357729 h 2488665"/>
              <a:gd name="connsiteX9" fmla="*/ 3768680 w 4273103"/>
              <a:gd name="connsiteY9" fmla="*/ 2409245 h 2488665"/>
              <a:gd name="connsiteX10" fmla="*/ 2068669 w 4273103"/>
              <a:gd name="connsiteY10" fmla="*/ 1881211 h 2488665"/>
              <a:gd name="connsiteX11" fmla="*/ 647700 w 4273103"/>
              <a:gd name="connsiteY11" fmla="*/ 1383228 h 2488665"/>
              <a:gd name="connsiteX12" fmla="*/ 495300 w 4273103"/>
              <a:gd name="connsiteY12" fmla="*/ 1154627 h 2488665"/>
              <a:gd name="connsiteX0" fmla="*/ 495300 w 4273103"/>
              <a:gd name="connsiteY0" fmla="*/ 1154627 h 2488665"/>
              <a:gd name="connsiteX1" fmla="*/ 114300 w 4273103"/>
              <a:gd name="connsiteY1" fmla="*/ 849827 h 2488665"/>
              <a:gd name="connsiteX2" fmla="*/ 38100 w 4273103"/>
              <a:gd name="connsiteY2" fmla="*/ 240228 h 2488665"/>
              <a:gd name="connsiteX3" fmla="*/ 342900 w 4273103"/>
              <a:gd name="connsiteY3" fmla="*/ 11627 h 2488665"/>
              <a:gd name="connsiteX4" fmla="*/ 1592151 w 4273103"/>
              <a:gd name="connsiteY4" fmla="*/ 309989 h 2488665"/>
              <a:gd name="connsiteX5" fmla="*/ 2017154 w 4273103"/>
              <a:gd name="connsiteY5" fmla="*/ 503172 h 2488665"/>
              <a:gd name="connsiteX6" fmla="*/ 3781559 w 4273103"/>
              <a:gd name="connsiteY6" fmla="*/ 1301662 h 2488665"/>
              <a:gd name="connsiteX7" fmla="*/ 4206562 w 4273103"/>
              <a:gd name="connsiteY7" fmla="*/ 1906969 h 2488665"/>
              <a:gd name="connsiteX8" fmla="*/ 4180804 w 4273103"/>
              <a:gd name="connsiteY8" fmla="*/ 2357729 h 2488665"/>
              <a:gd name="connsiteX9" fmla="*/ 3768680 w 4273103"/>
              <a:gd name="connsiteY9" fmla="*/ 2409245 h 2488665"/>
              <a:gd name="connsiteX10" fmla="*/ 2068669 w 4273103"/>
              <a:gd name="connsiteY10" fmla="*/ 1881211 h 2488665"/>
              <a:gd name="connsiteX11" fmla="*/ 723900 w 4273103"/>
              <a:gd name="connsiteY11" fmla="*/ 1307027 h 2488665"/>
              <a:gd name="connsiteX12" fmla="*/ 495300 w 4273103"/>
              <a:gd name="connsiteY12" fmla="*/ 1154627 h 24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3103" h="2488665">
                <a:moveTo>
                  <a:pt x="495300" y="1154627"/>
                </a:moveTo>
                <a:cubicBezTo>
                  <a:pt x="393700" y="1078427"/>
                  <a:pt x="190500" y="1002227"/>
                  <a:pt x="114300" y="849827"/>
                </a:cubicBezTo>
                <a:cubicBezTo>
                  <a:pt x="38100" y="697427"/>
                  <a:pt x="0" y="379928"/>
                  <a:pt x="38100" y="240228"/>
                </a:cubicBezTo>
                <a:cubicBezTo>
                  <a:pt x="76200" y="100528"/>
                  <a:pt x="83891" y="0"/>
                  <a:pt x="342900" y="11627"/>
                </a:cubicBezTo>
                <a:cubicBezTo>
                  <a:pt x="601909" y="23254"/>
                  <a:pt x="1313109" y="228065"/>
                  <a:pt x="1592151" y="309989"/>
                </a:cubicBezTo>
                <a:cubicBezTo>
                  <a:pt x="1871193" y="391913"/>
                  <a:pt x="2017154" y="503172"/>
                  <a:pt x="2017154" y="503172"/>
                </a:cubicBezTo>
                <a:cubicBezTo>
                  <a:pt x="2382055" y="668451"/>
                  <a:pt x="3416658" y="1067696"/>
                  <a:pt x="3781559" y="1301662"/>
                </a:cubicBezTo>
                <a:cubicBezTo>
                  <a:pt x="4146460" y="1535628"/>
                  <a:pt x="4140021" y="1730958"/>
                  <a:pt x="4206562" y="1906969"/>
                </a:cubicBezTo>
                <a:cubicBezTo>
                  <a:pt x="4273103" y="2082980"/>
                  <a:pt x="4253784" y="2274016"/>
                  <a:pt x="4180804" y="2357729"/>
                </a:cubicBezTo>
                <a:cubicBezTo>
                  <a:pt x="4107824" y="2441442"/>
                  <a:pt x="4120702" y="2488665"/>
                  <a:pt x="3768680" y="2409245"/>
                </a:cubicBezTo>
                <a:cubicBezTo>
                  <a:pt x="3416658" y="2329825"/>
                  <a:pt x="2576132" y="2064914"/>
                  <a:pt x="2068669" y="1881211"/>
                </a:cubicBezTo>
                <a:cubicBezTo>
                  <a:pt x="1561206" y="1697508"/>
                  <a:pt x="986128" y="1428124"/>
                  <a:pt x="723900" y="1307027"/>
                </a:cubicBezTo>
                <a:cubicBezTo>
                  <a:pt x="461672" y="1185930"/>
                  <a:pt x="596900" y="1230827"/>
                  <a:pt x="495300" y="115462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828800" y="2971800"/>
            <a:ext cx="2514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3283039" y="4108360"/>
            <a:ext cx="2133600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ine Callout 2 23"/>
          <p:cNvSpPr/>
          <p:nvPr/>
        </p:nvSpPr>
        <p:spPr>
          <a:xfrm>
            <a:off x="5181600" y="1600200"/>
            <a:ext cx="1828800" cy="1219200"/>
          </a:xfrm>
          <a:prstGeom prst="borderCallout2">
            <a:avLst/>
          </a:prstGeom>
          <a:ln w="38100"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Actual</a:t>
            </a:r>
          </a:p>
          <a:p>
            <a:pPr algn="ctr"/>
            <a:r>
              <a:rPr lang="en-US" sz="2000" b="1" dirty="0" smtClean="0"/>
              <a:t>Field</a:t>
            </a:r>
          </a:p>
          <a:p>
            <a:pPr algn="ctr"/>
            <a:r>
              <a:rPr lang="en-US" sz="2000" b="1" dirty="0" smtClean="0"/>
              <a:t>Measurement</a:t>
            </a:r>
            <a:endParaRPr lang="en-US" sz="20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33600" y="2133600"/>
            <a:ext cx="4724400" cy="1905000"/>
          </a:xfrm>
          <a:prstGeom prst="line">
            <a:avLst/>
          </a:prstGeom>
          <a:ln w="508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268272">
            <a:off x="2667000" y="2257419"/>
            <a:ext cx="113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Results - Arrival Type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1"/>
            <a:ext cx="720914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5410200"/>
            <a:ext cx="616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</a:t>
            </a:r>
            <a:r>
              <a:rPr lang="en-US" b="1" i="1" dirty="0" smtClean="0"/>
              <a:t> based upon occupancy and volume – SB Thru Lane 1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to </a:t>
            </a:r>
            <a:r>
              <a:rPr lang="en-US" dirty="0" smtClean="0"/>
              <a:t>Retime Signals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Collect </a:t>
            </a:r>
            <a:r>
              <a:rPr lang="en-US" dirty="0" smtClean="0"/>
              <a:t>data for 2-3 days and evaluate data to determine need for signal timing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volume </a:t>
            </a:r>
            <a:r>
              <a:rPr lang="en-US" dirty="0" smtClean="0"/>
              <a:t>information to determine optimal signal </a:t>
            </a:r>
            <a:r>
              <a:rPr lang="en-US" dirty="0" smtClean="0"/>
              <a:t>timing (ex</a:t>
            </a:r>
            <a:r>
              <a:rPr lang="en-US" dirty="0" smtClean="0"/>
              <a:t>. </a:t>
            </a:r>
            <a:r>
              <a:rPr lang="en-US" dirty="0" err="1" smtClean="0"/>
              <a:t>Synchro</a:t>
            </a:r>
            <a:r>
              <a:rPr lang="en-US" dirty="0" smtClean="0"/>
              <a:t>, etc)</a:t>
            </a:r>
          </a:p>
          <a:p>
            <a:r>
              <a:rPr lang="en-US" dirty="0" smtClean="0"/>
              <a:t>Upload new signal timing to controller via the wireless modem</a:t>
            </a:r>
          </a:p>
          <a:p>
            <a:r>
              <a:rPr lang="en-US" dirty="0" smtClean="0"/>
              <a:t>Continue to collect data for another 2-3 days and evaluate data.</a:t>
            </a:r>
          </a:p>
          <a:p>
            <a:r>
              <a:rPr lang="en-US" dirty="0" smtClean="0"/>
              <a:t>Repeat steps if necessary or document </a:t>
            </a:r>
            <a:r>
              <a:rPr lang="en-US" dirty="0" smtClean="0"/>
              <a:t>improvements.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Objectives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Test Site</a:t>
            </a:r>
          </a:p>
          <a:p>
            <a:pPr lvl="1"/>
            <a:r>
              <a:rPr lang="en-US" dirty="0" smtClean="0"/>
              <a:t>Equipment Installation</a:t>
            </a:r>
          </a:p>
          <a:p>
            <a:pPr lvl="1"/>
            <a:r>
              <a:rPr lang="en-US" dirty="0" smtClean="0"/>
              <a:t>Data Collected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Concluding Remarks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Demonstrates a cost-effective method for signalized intersection traffic monitoring</a:t>
            </a:r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Additional reporting capability (ex. Peak hour)</a:t>
            </a:r>
          </a:p>
          <a:p>
            <a:pPr lvl="1"/>
            <a:r>
              <a:rPr lang="en-US" dirty="0" smtClean="0"/>
              <a:t>Real-time adjustments to saturation flow rate and arrival types</a:t>
            </a:r>
          </a:p>
          <a:p>
            <a:r>
              <a:rPr lang="en-US" dirty="0" smtClean="0"/>
              <a:t>Future Challenges:</a:t>
            </a:r>
          </a:p>
          <a:p>
            <a:pPr lvl="1"/>
            <a:r>
              <a:rPr lang="en-US" dirty="0" smtClean="0"/>
              <a:t>Variety of detection systems for signal control</a:t>
            </a:r>
          </a:p>
          <a:p>
            <a:pPr lvl="1"/>
            <a:r>
              <a:rPr lang="en-US" dirty="0" smtClean="0"/>
              <a:t>Data accuracy of detection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monitor traffic operations at a signalized intersection in real-time (cycle-by-cycle) by:</a:t>
            </a:r>
          </a:p>
          <a:p>
            <a:pPr lvl="1"/>
            <a:r>
              <a:rPr lang="en-US" dirty="0" smtClean="0"/>
              <a:t>Collecting traffic signal timing and volume data</a:t>
            </a:r>
          </a:p>
          <a:p>
            <a:pPr lvl="1"/>
            <a:r>
              <a:rPr lang="en-US" dirty="0" smtClean="0"/>
              <a:t>Estimating control delay using procedure within the 2000 Highway Capacity Manual (HCM)</a:t>
            </a:r>
          </a:p>
          <a:p>
            <a:r>
              <a:rPr lang="en-US" dirty="0" smtClean="0"/>
              <a:t>To develop a cost-effective system to </a:t>
            </a:r>
          </a:p>
          <a:p>
            <a:pPr lvl="1"/>
            <a:r>
              <a:rPr lang="en-US" dirty="0" smtClean="0"/>
              <a:t>Identify signalized intersections in need of improvements (ex. Re-timing)</a:t>
            </a:r>
          </a:p>
          <a:p>
            <a:pPr lvl="1"/>
            <a:r>
              <a:rPr lang="en-US" dirty="0" smtClean="0"/>
              <a:t>Allow remote download of new signal timing</a:t>
            </a:r>
          </a:p>
          <a:p>
            <a:pPr lvl="1"/>
            <a:r>
              <a:rPr lang="en-US" dirty="0" smtClean="0"/>
              <a:t>Assess the benefits resulting from it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28800" y="4774842"/>
            <a:ext cx="6172200" cy="1066800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28800" y="3784242"/>
            <a:ext cx="6172200" cy="990600"/>
          </a:xfrm>
          <a:prstGeom prst="rect">
            <a:avLst/>
          </a:prstGeom>
          <a:solidFill>
            <a:schemeClr val="tx2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28800" y="3022242"/>
            <a:ext cx="6172200" cy="762000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76424"/>
            <a:ext cx="2781300" cy="3810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9049" y="1066800"/>
            <a:ext cx="1675151" cy="6858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5900" y="1774466"/>
            <a:ext cx="3009900" cy="662627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4475" y="2438400"/>
            <a:ext cx="619125" cy="53223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17057" y="1190624"/>
            <a:ext cx="2207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HCM Control Delay</a:t>
            </a:r>
            <a:endParaRPr lang="en-US" sz="20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1142999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where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3086100" y="1824908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28800" y="2946042"/>
            <a:ext cx="36333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 = effective green (sec)</a:t>
            </a:r>
          </a:p>
          <a:p>
            <a:r>
              <a:rPr lang="en-US" dirty="0" smtClean="0"/>
              <a:t>C = cycle length (sec)</a:t>
            </a:r>
          </a:p>
          <a:p>
            <a:r>
              <a:rPr lang="en-US" dirty="0" smtClean="0"/>
              <a:t>v = volume</a:t>
            </a:r>
          </a:p>
          <a:p>
            <a:r>
              <a:rPr lang="en-US" dirty="0" smtClean="0"/>
              <a:t>S = saturation flow rate</a:t>
            </a:r>
          </a:p>
          <a:p>
            <a:r>
              <a:rPr lang="en-US" dirty="0" smtClean="0"/>
              <a:t>PF = Progression Adjustment Factor</a:t>
            </a:r>
          </a:p>
          <a:p>
            <a:r>
              <a:rPr lang="en-US" dirty="0"/>
              <a:t> </a:t>
            </a:r>
            <a:r>
              <a:rPr lang="en-US" dirty="0" smtClean="0"/>
              <a:t>      (Exhibit 16-12 using Arrival Type)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6193" y="3250842"/>
            <a:ext cx="23774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Directly measured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7548" y="3822879"/>
            <a:ext cx="2375715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Estimated from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Directly measured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Headway &amp; Occupancy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5117205"/>
            <a:ext cx="23774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HCM Procedure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3484" y="4692829"/>
            <a:ext cx="2794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= Incremental delay factor</a:t>
            </a:r>
          </a:p>
          <a:p>
            <a:r>
              <a:rPr lang="en-US" dirty="0"/>
              <a:t> </a:t>
            </a:r>
            <a:r>
              <a:rPr lang="en-US" dirty="0" smtClean="0"/>
              <a:t>      (Exhibit 16-13)</a:t>
            </a:r>
          </a:p>
          <a:p>
            <a:r>
              <a:rPr lang="en-US" dirty="0" smtClean="0"/>
              <a:t>I = Upstream filtering factor</a:t>
            </a:r>
          </a:p>
          <a:p>
            <a:r>
              <a:rPr lang="en-US" dirty="0"/>
              <a:t> </a:t>
            </a:r>
            <a:r>
              <a:rPr lang="en-US" dirty="0" smtClean="0"/>
              <a:t>       (assumed = 1.0)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2209800"/>
            <a:ext cx="2281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 = uniform delay</a:t>
            </a:r>
            <a:br>
              <a:rPr lang="en-US" dirty="0" smtClean="0"/>
            </a:br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 = incremental delay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4400" y="2732227"/>
            <a:ext cx="232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3</a:t>
            </a:r>
            <a:r>
              <a:rPr lang="en-US" dirty="0" smtClean="0"/>
              <a:t> = initial queue delay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1278" y="2400837"/>
            <a:ext cx="90446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14" grpId="0"/>
      <p:bldP spid="15" grpId="0" animBg="1"/>
      <p:bldP spid="17" grpId="0"/>
      <p:bldP spid="21" grpId="0" animBg="1"/>
      <p:bldP spid="22" grpId="0" animBg="1"/>
      <p:bldP spid="23" grpId="0" animBg="1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67200" y="1295400"/>
            <a:ext cx="4419600" cy="1981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b="1" u="sng" dirty="0" err="1" smtClean="0"/>
              <a:t>Trafmate</a:t>
            </a:r>
            <a:r>
              <a:rPr lang="en-US" sz="2400" b="1" u="sng" dirty="0" smtClean="0"/>
              <a:t>™ 6</a:t>
            </a:r>
          </a:p>
          <a:p>
            <a:r>
              <a:rPr lang="en-US" sz="2400" dirty="0" smtClean="0"/>
              <a:t>Integrated C-programmable micro-controller with dual serial port and wireless PCS cellular modem</a:t>
            </a:r>
          </a:p>
        </p:txBody>
      </p:sp>
      <p:pic>
        <p:nvPicPr>
          <p:cNvPr id="4" name="Picture 3" descr="Canoga_TSS_C922_C924_Vehicle_Detector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352800"/>
            <a:ext cx="2895600" cy="2438400"/>
          </a:xfrm>
          <a:prstGeom prst="rect">
            <a:avLst/>
          </a:prstGeom>
        </p:spPr>
      </p:pic>
      <p:pic>
        <p:nvPicPr>
          <p:cNvPr id="5" name="Picture 51" descr="Dsc00541-1"/>
          <p:cNvPicPr>
            <a:picLocks noChangeAspect="1" noChangeArrowheads="1"/>
          </p:cNvPicPr>
          <p:nvPr/>
        </p:nvPicPr>
        <p:blipFill>
          <a:blip r:embed="rId3" cstate="print"/>
          <a:srcRect l="11208" t="17241" r="4311" b="33333"/>
          <a:stretch>
            <a:fillRect/>
          </a:stretch>
        </p:blipFill>
        <p:spPr bwMode="auto">
          <a:xfrm>
            <a:off x="533400" y="1503361"/>
            <a:ext cx="3370220" cy="1392238"/>
          </a:xfrm>
          <a:prstGeom prst="rect">
            <a:avLst/>
          </a:prstGeom>
          <a:noFill/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4343400" y="3505200"/>
            <a:ext cx="441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GTT Canoga ™ Loop Detector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loop detector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with count capability 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</a:t>
            </a:r>
            <a:r>
              <a:rPr lang="en-US" sz="2400" dirty="0" err="1" smtClean="0"/>
              <a:t>uding</a:t>
            </a:r>
            <a:r>
              <a:rPr lang="en-US" sz="2400" dirty="0" smtClean="0"/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“long loop”) and a front panel serial port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Site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691003" y="3158376"/>
            <a:ext cx="1884273" cy="1079062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1104"/>
              </a:cxn>
              <a:cxn ang="0">
                <a:pos x="1824" y="1296"/>
              </a:cxn>
              <a:cxn ang="0">
                <a:pos x="1680" y="1344"/>
              </a:cxn>
              <a:cxn ang="0">
                <a:pos x="0" y="1344"/>
              </a:cxn>
            </a:cxnLst>
            <a:rect l="0" t="0" r="r" b="b"/>
            <a:pathLst>
              <a:path w="1872" h="1344">
                <a:moveTo>
                  <a:pt x="1872" y="0"/>
                </a:moveTo>
                <a:lnTo>
                  <a:pt x="1872" y="1104"/>
                </a:lnTo>
                <a:lnTo>
                  <a:pt x="1824" y="1296"/>
                </a:lnTo>
                <a:lnTo>
                  <a:pt x="1680" y="1344"/>
                </a:lnTo>
                <a:lnTo>
                  <a:pt x="0" y="13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912473" y="3158376"/>
            <a:ext cx="1006" cy="10019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948709" y="3163193"/>
            <a:ext cx="1006" cy="10019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flipH="1">
            <a:off x="6299996" y="3094146"/>
            <a:ext cx="1884273" cy="1079062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1104"/>
              </a:cxn>
              <a:cxn ang="0">
                <a:pos x="1824" y="1296"/>
              </a:cxn>
              <a:cxn ang="0">
                <a:pos x="1680" y="1344"/>
              </a:cxn>
              <a:cxn ang="0">
                <a:pos x="0" y="1344"/>
              </a:cxn>
            </a:cxnLst>
            <a:rect l="0" t="0" r="r" b="b"/>
            <a:pathLst>
              <a:path w="1872" h="1344">
                <a:moveTo>
                  <a:pt x="1872" y="0"/>
                </a:moveTo>
                <a:lnTo>
                  <a:pt x="1872" y="1104"/>
                </a:lnTo>
                <a:lnTo>
                  <a:pt x="1824" y="1296"/>
                </a:lnTo>
                <a:lnTo>
                  <a:pt x="1680" y="1344"/>
                </a:lnTo>
                <a:lnTo>
                  <a:pt x="0" y="13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691003" y="4430128"/>
            <a:ext cx="1787644" cy="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3691003" y="4583477"/>
            <a:ext cx="1787644" cy="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691003" y="4737628"/>
            <a:ext cx="1787644" cy="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3691003" y="4764123"/>
            <a:ext cx="1787644" cy="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691003" y="4930318"/>
            <a:ext cx="1787644" cy="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3691003" y="5123008"/>
            <a:ext cx="1787644" cy="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691003" y="5315697"/>
            <a:ext cx="1787644" cy="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6396626" y="4365898"/>
            <a:ext cx="1787644" cy="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6396626" y="4548150"/>
            <a:ext cx="1787644" cy="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6396626" y="4738431"/>
            <a:ext cx="1787644" cy="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6396626" y="4931121"/>
            <a:ext cx="1787644" cy="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6396626" y="4954404"/>
            <a:ext cx="1787644" cy="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414744" y="5135051"/>
            <a:ext cx="1787644" cy="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4560667" y="4969659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4802241" y="4969659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5043814" y="4969659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5285388" y="4969659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4560667" y="5162348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4802241" y="5162348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5043814" y="5162348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5285388" y="5162348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40"/>
          <p:cNvSpPr>
            <a:spLocks noChangeArrowheads="1"/>
          </p:cNvSpPr>
          <p:nvPr/>
        </p:nvSpPr>
        <p:spPr bwMode="auto">
          <a:xfrm>
            <a:off x="4560667" y="5355038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41"/>
          <p:cNvSpPr>
            <a:spLocks noChangeArrowheads="1"/>
          </p:cNvSpPr>
          <p:nvPr/>
        </p:nvSpPr>
        <p:spPr bwMode="auto">
          <a:xfrm>
            <a:off x="4802240" y="5355038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42"/>
          <p:cNvSpPr>
            <a:spLocks noChangeArrowheads="1"/>
          </p:cNvSpPr>
          <p:nvPr/>
        </p:nvSpPr>
        <p:spPr bwMode="auto">
          <a:xfrm>
            <a:off x="5043814" y="5355038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43"/>
          <p:cNvSpPr>
            <a:spLocks noChangeArrowheads="1"/>
          </p:cNvSpPr>
          <p:nvPr/>
        </p:nvSpPr>
        <p:spPr bwMode="auto">
          <a:xfrm>
            <a:off x="5285387" y="5355038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>
            <a:off x="5478647" y="4738431"/>
            <a:ext cx="0" cy="8478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>
            <a:off x="6396626" y="4134670"/>
            <a:ext cx="0" cy="8349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6"/>
          <p:cNvSpPr>
            <a:spLocks noChangeShapeType="1"/>
          </p:cNvSpPr>
          <p:nvPr/>
        </p:nvSpPr>
        <p:spPr bwMode="auto">
          <a:xfrm>
            <a:off x="5566217" y="4150728"/>
            <a:ext cx="347262" cy="96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Rectangle 47"/>
          <p:cNvSpPr>
            <a:spLocks noChangeArrowheads="1"/>
          </p:cNvSpPr>
          <p:nvPr/>
        </p:nvSpPr>
        <p:spPr bwMode="auto">
          <a:xfrm>
            <a:off x="6444940" y="4211746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6686514" y="4211746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49"/>
          <p:cNvSpPr>
            <a:spLocks noChangeArrowheads="1"/>
          </p:cNvSpPr>
          <p:nvPr/>
        </p:nvSpPr>
        <p:spPr bwMode="auto">
          <a:xfrm>
            <a:off x="6928087" y="4211746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50"/>
          <p:cNvSpPr>
            <a:spLocks noChangeArrowheads="1"/>
          </p:cNvSpPr>
          <p:nvPr/>
        </p:nvSpPr>
        <p:spPr bwMode="auto">
          <a:xfrm>
            <a:off x="7169661" y="4211746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51"/>
          <p:cNvSpPr>
            <a:spLocks noChangeArrowheads="1"/>
          </p:cNvSpPr>
          <p:nvPr/>
        </p:nvSpPr>
        <p:spPr bwMode="auto">
          <a:xfrm>
            <a:off x="6444940" y="4404436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52"/>
          <p:cNvSpPr>
            <a:spLocks noChangeArrowheads="1"/>
          </p:cNvSpPr>
          <p:nvPr/>
        </p:nvSpPr>
        <p:spPr bwMode="auto">
          <a:xfrm>
            <a:off x="6686514" y="4404436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6928087" y="4404436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4"/>
          <p:cNvSpPr>
            <a:spLocks noChangeArrowheads="1"/>
          </p:cNvSpPr>
          <p:nvPr/>
        </p:nvSpPr>
        <p:spPr bwMode="auto">
          <a:xfrm>
            <a:off x="7169661" y="4404436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55"/>
          <p:cNvSpPr>
            <a:spLocks noChangeArrowheads="1"/>
          </p:cNvSpPr>
          <p:nvPr/>
        </p:nvSpPr>
        <p:spPr bwMode="auto">
          <a:xfrm>
            <a:off x="6444940" y="4597125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56"/>
          <p:cNvSpPr>
            <a:spLocks noChangeArrowheads="1"/>
          </p:cNvSpPr>
          <p:nvPr/>
        </p:nvSpPr>
        <p:spPr bwMode="auto">
          <a:xfrm>
            <a:off x="6686514" y="4597125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57"/>
          <p:cNvSpPr>
            <a:spLocks noChangeArrowheads="1"/>
          </p:cNvSpPr>
          <p:nvPr/>
        </p:nvSpPr>
        <p:spPr bwMode="auto">
          <a:xfrm>
            <a:off x="6928087" y="4597125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7169661" y="4597125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78"/>
          <p:cNvSpPr>
            <a:spLocks noChangeArrowheads="1"/>
          </p:cNvSpPr>
          <p:nvPr/>
        </p:nvSpPr>
        <p:spPr bwMode="auto">
          <a:xfrm>
            <a:off x="4560667" y="4784195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>
            <a:off x="4802241" y="4784195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80"/>
          <p:cNvSpPr>
            <a:spLocks noChangeArrowheads="1"/>
          </p:cNvSpPr>
          <p:nvPr/>
        </p:nvSpPr>
        <p:spPr bwMode="auto">
          <a:xfrm>
            <a:off x="5043814" y="4784195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81"/>
          <p:cNvSpPr>
            <a:spLocks noChangeArrowheads="1"/>
          </p:cNvSpPr>
          <p:nvPr/>
        </p:nvSpPr>
        <p:spPr bwMode="auto">
          <a:xfrm>
            <a:off x="5285388" y="4784195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reeform 102"/>
          <p:cNvSpPr>
            <a:spLocks/>
          </p:cNvSpPr>
          <p:nvPr/>
        </p:nvSpPr>
        <p:spPr bwMode="auto">
          <a:xfrm flipV="1">
            <a:off x="3642688" y="5547728"/>
            <a:ext cx="1884273" cy="899218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1104"/>
              </a:cxn>
              <a:cxn ang="0">
                <a:pos x="1824" y="1296"/>
              </a:cxn>
              <a:cxn ang="0">
                <a:pos x="1680" y="1344"/>
              </a:cxn>
              <a:cxn ang="0">
                <a:pos x="0" y="1344"/>
              </a:cxn>
            </a:cxnLst>
            <a:rect l="0" t="0" r="r" b="b"/>
            <a:pathLst>
              <a:path w="1872" h="1344">
                <a:moveTo>
                  <a:pt x="1872" y="0"/>
                </a:moveTo>
                <a:lnTo>
                  <a:pt x="1872" y="1104"/>
                </a:lnTo>
                <a:lnTo>
                  <a:pt x="1824" y="1296"/>
                </a:lnTo>
                <a:lnTo>
                  <a:pt x="1680" y="1344"/>
                </a:lnTo>
                <a:lnTo>
                  <a:pt x="0" y="13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Freeform 103"/>
          <p:cNvSpPr>
            <a:spLocks/>
          </p:cNvSpPr>
          <p:nvPr/>
        </p:nvSpPr>
        <p:spPr bwMode="auto">
          <a:xfrm flipH="1" flipV="1">
            <a:off x="6251682" y="5599112"/>
            <a:ext cx="1884273" cy="745067"/>
          </a:xfrm>
          <a:custGeom>
            <a:avLst/>
            <a:gdLst/>
            <a:ahLst/>
            <a:cxnLst>
              <a:cxn ang="0">
                <a:pos x="1872" y="0"/>
              </a:cxn>
              <a:cxn ang="0">
                <a:pos x="1872" y="1104"/>
              </a:cxn>
              <a:cxn ang="0">
                <a:pos x="1824" y="1296"/>
              </a:cxn>
              <a:cxn ang="0">
                <a:pos x="1680" y="1344"/>
              </a:cxn>
              <a:cxn ang="0">
                <a:pos x="0" y="1344"/>
              </a:cxn>
            </a:cxnLst>
            <a:rect l="0" t="0" r="r" b="b"/>
            <a:pathLst>
              <a:path w="1872" h="1344">
                <a:moveTo>
                  <a:pt x="1872" y="0"/>
                </a:moveTo>
                <a:lnTo>
                  <a:pt x="1872" y="1104"/>
                </a:lnTo>
                <a:lnTo>
                  <a:pt x="1824" y="1296"/>
                </a:lnTo>
                <a:lnTo>
                  <a:pt x="1680" y="1344"/>
                </a:lnTo>
                <a:lnTo>
                  <a:pt x="0" y="13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Rectangle 104"/>
          <p:cNvSpPr>
            <a:spLocks noChangeArrowheads="1"/>
          </p:cNvSpPr>
          <p:nvPr/>
        </p:nvSpPr>
        <p:spPr bwMode="auto">
          <a:xfrm>
            <a:off x="6444940" y="4776969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05"/>
          <p:cNvSpPr>
            <a:spLocks noChangeArrowheads="1"/>
          </p:cNvSpPr>
          <p:nvPr/>
        </p:nvSpPr>
        <p:spPr bwMode="auto">
          <a:xfrm>
            <a:off x="6686514" y="4776969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06"/>
          <p:cNvSpPr>
            <a:spLocks noChangeArrowheads="1"/>
          </p:cNvSpPr>
          <p:nvPr/>
        </p:nvSpPr>
        <p:spPr bwMode="auto">
          <a:xfrm>
            <a:off x="6928087" y="4776969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107"/>
          <p:cNvSpPr>
            <a:spLocks noChangeArrowheads="1"/>
          </p:cNvSpPr>
          <p:nvPr/>
        </p:nvSpPr>
        <p:spPr bwMode="auto">
          <a:xfrm>
            <a:off x="7169661" y="4776969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10"/>
          <p:cNvSpPr>
            <a:spLocks noChangeShapeType="1"/>
          </p:cNvSpPr>
          <p:nvPr/>
        </p:nvSpPr>
        <p:spPr bwMode="auto">
          <a:xfrm>
            <a:off x="5939649" y="5637649"/>
            <a:ext cx="22144" cy="7836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111"/>
          <p:cNvSpPr>
            <a:spLocks noChangeShapeType="1"/>
          </p:cNvSpPr>
          <p:nvPr/>
        </p:nvSpPr>
        <p:spPr bwMode="auto">
          <a:xfrm>
            <a:off x="5952735" y="5628015"/>
            <a:ext cx="347262" cy="96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112"/>
          <p:cNvSpPr>
            <a:spLocks noChangeShapeType="1"/>
          </p:cNvSpPr>
          <p:nvPr/>
        </p:nvSpPr>
        <p:spPr bwMode="auto">
          <a:xfrm>
            <a:off x="5913479" y="5642467"/>
            <a:ext cx="22144" cy="7836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Rectangle 115"/>
          <p:cNvSpPr>
            <a:spLocks noChangeArrowheads="1"/>
          </p:cNvSpPr>
          <p:nvPr/>
        </p:nvSpPr>
        <p:spPr bwMode="auto">
          <a:xfrm rot="16200000">
            <a:off x="6010109" y="6216163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116"/>
          <p:cNvSpPr>
            <a:spLocks noChangeArrowheads="1"/>
          </p:cNvSpPr>
          <p:nvPr/>
        </p:nvSpPr>
        <p:spPr bwMode="auto">
          <a:xfrm rot="16200000">
            <a:off x="6010109" y="6023473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117"/>
          <p:cNvSpPr>
            <a:spLocks noChangeArrowheads="1"/>
          </p:cNvSpPr>
          <p:nvPr/>
        </p:nvSpPr>
        <p:spPr bwMode="auto">
          <a:xfrm rot="16200000">
            <a:off x="6010109" y="5830783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118"/>
          <p:cNvSpPr>
            <a:spLocks noChangeArrowheads="1"/>
          </p:cNvSpPr>
          <p:nvPr/>
        </p:nvSpPr>
        <p:spPr bwMode="auto">
          <a:xfrm rot="16200000">
            <a:off x="6010109" y="5638093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120"/>
          <p:cNvSpPr>
            <a:spLocks noChangeArrowheads="1"/>
          </p:cNvSpPr>
          <p:nvPr/>
        </p:nvSpPr>
        <p:spPr bwMode="auto">
          <a:xfrm rot="16200000">
            <a:off x="5663853" y="4006655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121"/>
          <p:cNvSpPr>
            <a:spLocks noChangeArrowheads="1"/>
          </p:cNvSpPr>
          <p:nvPr/>
        </p:nvSpPr>
        <p:spPr bwMode="auto">
          <a:xfrm rot="16200000">
            <a:off x="5663853" y="3813965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122"/>
          <p:cNvSpPr>
            <a:spLocks noChangeArrowheads="1"/>
          </p:cNvSpPr>
          <p:nvPr/>
        </p:nvSpPr>
        <p:spPr bwMode="auto">
          <a:xfrm rot="16200000">
            <a:off x="5663853" y="3621275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123"/>
          <p:cNvSpPr>
            <a:spLocks noChangeArrowheads="1"/>
          </p:cNvSpPr>
          <p:nvPr/>
        </p:nvSpPr>
        <p:spPr bwMode="auto">
          <a:xfrm rot="16200000">
            <a:off x="5663853" y="3428585"/>
            <a:ext cx="128016" cy="128016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39"/>
          <p:cNvSpPr>
            <a:spLocks noChangeShapeType="1"/>
          </p:cNvSpPr>
          <p:nvPr/>
        </p:nvSpPr>
        <p:spPr bwMode="auto">
          <a:xfrm>
            <a:off x="6396626" y="5367081"/>
            <a:ext cx="1787644" cy="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3" name="Picture 82" descr="IMG00026-20091022-1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385" y="1066800"/>
            <a:ext cx="4038600" cy="3028950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4777845" y="1752600"/>
            <a:ext cx="3908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El Camino Real </a:t>
            </a:r>
          </a:p>
          <a:p>
            <a:pPr algn="ctr"/>
            <a:r>
              <a:rPr lang="en-US" sz="2400" b="1" dirty="0" smtClean="0"/>
              <a:t>at Dumbarton Rd/Oakland St</a:t>
            </a:r>
          </a:p>
          <a:p>
            <a:pPr algn="ctr"/>
            <a:r>
              <a:rPr lang="en-US" sz="2400" b="1" dirty="0" smtClean="0"/>
              <a:t>Redwood City, CA</a:t>
            </a:r>
            <a:endParaRPr lang="en-US" sz="2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3638388" y="465678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657600" y="503549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511084" y="305980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873946" y="626020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600788" y="465678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7585761" y="426290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2" name="Freeform 91"/>
          <p:cNvSpPr/>
          <p:nvPr/>
        </p:nvSpPr>
        <p:spPr>
          <a:xfrm>
            <a:off x="4315968" y="4796028"/>
            <a:ext cx="149352" cy="102870"/>
          </a:xfrm>
          <a:custGeom>
            <a:avLst/>
            <a:gdLst>
              <a:gd name="connsiteX0" fmla="*/ 0 w 149352"/>
              <a:gd name="connsiteY0" fmla="*/ 100584 h 102870"/>
              <a:gd name="connsiteX1" fmla="*/ 91440 w 149352"/>
              <a:gd name="connsiteY1" fmla="*/ 100584 h 102870"/>
              <a:gd name="connsiteX2" fmla="*/ 128016 w 149352"/>
              <a:gd name="connsiteY2" fmla="*/ 86868 h 102870"/>
              <a:gd name="connsiteX3" fmla="*/ 146304 w 149352"/>
              <a:gd name="connsiteY3" fmla="*/ 50292 h 102870"/>
              <a:gd name="connsiteX4" fmla="*/ 146304 w 149352"/>
              <a:gd name="connsiteY4" fmla="*/ 0 h 1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2" h="102870">
                <a:moveTo>
                  <a:pt x="0" y="100584"/>
                </a:moveTo>
                <a:cubicBezTo>
                  <a:pt x="35052" y="101727"/>
                  <a:pt x="70104" y="102870"/>
                  <a:pt x="91440" y="100584"/>
                </a:cubicBezTo>
                <a:cubicBezTo>
                  <a:pt x="112776" y="98298"/>
                  <a:pt x="118872" y="95250"/>
                  <a:pt x="128016" y="86868"/>
                </a:cubicBezTo>
                <a:cubicBezTo>
                  <a:pt x="137160" y="78486"/>
                  <a:pt x="143256" y="64770"/>
                  <a:pt x="146304" y="50292"/>
                </a:cubicBezTo>
                <a:cubicBezTo>
                  <a:pt x="149352" y="35814"/>
                  <a:pt x="147828" y="17907"/>
                  <a:pt x="146304" y="0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flipH="1" flipV="1">
            <a:off x="7414260" y="4791456"/>
            <a:ext cx="149352" cy="102870"/>
          </a:xfrm>
          <a:custGeom>
            <a:avLst/>
            <a:gdLst>
              <a:gd name="connsiteX0" fmla="*/ 0 w 149352"/>
              <a:gd name="connsiteY0" fmla="*/ 100584 h 102870"/>
              <a:gd name="connsiteX1" fmla="*/ 91440 w 149352"/>
              <a:gd name="connsiteY1" fmla="*/ 100584 h 102870"/>
              <a:gd name="connsiteX2" fmla="*/ 128016 w 149352"/>
              <a:gd name="connsiteY2" fmla="*/ 86868 h 102870"/>
              <a:gd name="connsiteX3" fmla="*/ 146304 w 149352"/>
              <a:gd name="connsiteY3" fmla="*/ 50292 h 102870"/>
              <a:gd name="connsiteX4" fmla="*/ 146304 w 149352"/>
              <a:gd name="connsiteY4" fmla="*/ 0 h 1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2" h="102870">
                <a:moveTo>
                  <a:pt x="0" y="100584"/>
                </a:moveTo>
                <a:cubicBezTo>
                  <a:pt x="35052" y="101727"/>
                  <a:pt x="70104" y="102870"/>
                  <a:pt x="91440" y="100584"/>
                </a:cubicBezTo>
                <a:cubicBezTo>
                  <a:pt x="112776" y="98298"/>
                  <a:pt x="118872" y="95250"/>
                  <a:pt x="128016" y="86868"/>
                </a:cubicBezTo>
                <a:cubicBezTo>
                  <a:pt x="137160" y="78486"/>
                  <a:pt x="143256" y="64770"/>
                  <a:pt x="146304" y="50292"/>
                </a:cubicBezTo>
                <a:cubicBezTo>
                  <a:pt x="149352" y="35814"/>
                  <a:pt x="147828" y="17907"/>
                  <a:pt x="146304" y="0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7010400" y="35814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403205" y="339022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Site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1"/>
            <a:ext cx="3581400" cy="3352799"/>
          </a:xfrm>
        </p:spPr>
        <p:txBody>
          <a:bodyPr>
            <a:normAutofit/>
          </a:bodyPr>
          <a:lstStyle/>
          <a:p>
            <a:r>
              <a:rPr lang="en-US" dirty="0" smtClean="0"/>
              <a:t>Thorough assessment of each loop in terms of inductance waveforms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4844" t="14583" r="18750" b="16667"/>
          <a:stretch>
            <a:fillRect/>
          </a:stretch>
        </p:blipFill>
        <p:spPr bwMode="auto">
          <a:xfrm>
            <a:off x="4267200" y="1117242"/>
            <a:ext cx="4114800" cy="31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4648201"/>
            <a:ext cx="7543800" cy="121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Calibration of Canoga loop detector parameters for “long-loop” counting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Long Loop Detection Technology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 l="29701" t="21458" r="18956" b="31497"/>
          <a:stretch>
            <a:fillRect/>
          </a:stretch>
        </p:blipFill>
        <p:spPr bwMode="auto">
          <a:xfrm>
            <a:off x="5410200" y="1524000"/>
            <a:ext cx="3276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 l="8209" t="14952" r="44031" b="19524"/>
          <a:stretch>
            <a:fillRect/>
          </a:stretch>
        </p:blipFill>
        <p:spPr bwMode="auto">
          <a:xfrm>
            <a:off x="914400" y="1177925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" y="5029200"/>
            <a:ext cx="1295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990600" y="5486400"/>
            <a:ext cx="2895600" cy="228600"/>
          </a:xfrm>
          <a:prstGeom prst="parallelogram">
            <a:avLst>
              <a:gd name="adj" fmla="val 3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1600200" y="1752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5410200" y="5486400"/>
            <a:ext cx="2895600" cy="228600"/>
          </a:xfrm>
          <a:prstGeom prst="parallelogram">
            <a:avLst>
              <a:gd name="adj" fmla="val 3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5334000" y="1812925"/>
            <a:ext cx="136525" cy="1365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3352800" y="5029200"/>
            <a:ext cx="12954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8610600" y="1828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8610600" y="35052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8213725" y="2509838"/>
            <a:ext cx="755650" cy="366712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Car 1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8213725" y="3900488"/>
            <a:ext cx="755650" cy="366712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Car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0486 L 0.3875 0.006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1 0.00231 C 0.02448 0.00486 0.02969 0.00625 0.03507 0.01111 C 0.04636 0.03402 0.0316 0.00277 0.03993 0.02453 C 0.04236 0.03102 0.04705 0.03611 0.05 0.04213 C 0.05243 0.06319 0.05226 0.07037 0.05834 0.08657 C 0.05886 0.09189 0.0599 0.09699 0.06007 0.10231 C 0.06094 0.12152 0.06042 0.14074 0.06164 0.15995 C 0.06268 0.17615 0.06858 0.19305 0.0717 0.20879 C 0.07223 0.2206 0.0717 0.23264 0.07327 0.24444 C 0.07379 0.24791 0.07986 0.25069 0.0816 0.25115 C 0.08716 0.25231 0.09271 0.25254 0.09827 0.25324 C 0.11337 0.26018 0.12986 0.2574 0.14497 0.25115 C 0.14914 0.23541 0.14827 0.2287 0.15 0.20879 C 0.15105 0.19583 0.15539 0.18703 0.15834 0.17546 C 0.15851 0.16805 0.16025 0.11134 0.16164 0.0956 C 0.16233 0.08796 0.16702 0.08287 0.16841 0.07546 C 0.1724 0.05393 0.17709 0.0331 0.18004 0.01111 C 0.18056 0.00694 0.20278 0.00671 0.2033 0.00671 " pathEditMode="relative" ptsTypes="fffffffffffffffffA">
                                      <p:cBhvr>
                                        <p:cTn id="8" dur="5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17 0.00833 L 0.85417 0.00833 " pathEditMode="relative" ptsTypes="AA">
                                      <p:cBhvr>
                                        <p:cTn id="12" dur="5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33333E-6 -1.48148E-6 L 0.51667 0.00185 " pathEditMode="relative" rAng="0" ptsTypes="AA">
                                      <p:cBhvr>
                                        <p:cTn id="16" dur="56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1423 0.01226 C 0.02222 0.02338 0.0191 0.03819 0.02257 0.05231 C 0.02448 0.06041 0.0276 0.07685 0.0276 0.07685 C 0.02986 0.1456 0.02656 0.10601 0.0309 0.1368 C 0.03212 0.1449 0.0342 0.16134 0.0342 0.16134 C 0.03455 0.17847 0.02621 0.25625 0.05417 0.26782 C 0.06163 0.2581 0.06059 0.25601 0.0658 0.2456 C 0.0658 0.24513 0.06858 0.22708 0.06927 0.22569 C 0.07448 0.2155 0.10052 0.21736 0.10417 0.21689 C 0.11614 0.21273 0.12535 0.2125 0.1375 0.21458 C 0.13923 0.22106 0.14167 0.2287 0.14427 0.23449 C 0.14514 0.23634 0.1467 0.23726 0.14757 0.23912 C 0.15 0.24467 0.15417 0.25671 0.15417 0.25671 C 0.15781 0.27986 0.1526 0.30995 0.1625 0.33009 C 0.16528 0.34282 0.16719 0.35463 0.17257 0.36574 C 0.17309 0.36875 0.17326 0.37175 0.17413 0.37453 C 0.175 0.37708 0.17726 0.37847 0.1776 0.38125 C 0.18108 0.40416 0.17552 0.4074 0.18594 0.42129 C 0.19479 0.4206 0.20955 0.43009 0.2125 0.41898 C 0.24028 0.3118 0.2 0.34213 0.22257 0.29236 C 0.22795 0.26342 0.22552 0.27453 0.22917 0.25902 C 0.23125 0.22523 0.22656 0.2243 0.24757 0.21458 C 0.25208 0.21527 0.25677 0.21458 0.26094 0.21689 C 0.26545 0.21921 0.26441 0.23125 0.2658 0.23449 C 0.26944 0.24282 0.27587 0.24953 0.28246 0.25231 C 0.30121 0.21597 0.28941 0.24444 0.2875 0.15463 C 0.28819 0.128 0.28594 0.06805 0.29913 0.0412 C 0.29965 0.03009 0.29948 0.01898 0.30087 0.00787 C 0.3026 -0.00718 0.3276 -0.01204 0.3375 -0.01204 " pathEditMode="relative" ptsTypes="ffffffffffffffffffffffffffffA">
                                      <p:cBhvr>
                                        <p:cTn id="18" dur="5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  <p:bldP spid="35851" grpId="0" animBg="1"/>
      <p:bldP spid="35853" grpId="0" animBg="1"/>
      <p:bldP spid="35854" grpId="0" animBg="1"/>
      <p:bldP spid="35855" grpId="0" animBg="1"/>
      <p:bldP spid="358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19100" y="2781301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Site Installation</a:t>
            </a:r>
            <a:endParaRPr lang="en-US" dirty="0"/>
          </a:p>
        </p:txBody>
      </p:sp>
      <p:pic>
        <p:nvPicPr>
          <p:cNvPr id="5" name="Picture 4" descr="IMG00010-20090813-1841.jpg"/>
          <p:cNvPicPr>
            <a:picLocks noChangeAspect="1"/>
          </p:cNvPicPr>
          <p:nvPr/>
        </p:nvPicPr>
        <p:blipFill>
          <a:blip r:embed="rId2" cstate="print"/>
          <a:srcRect l="3409" t="18182" r="54425" b="18182"/>
          <a:stretch>
            <a:fillRect/>
          </a:stretch>
        </p:blipFill>
        <p:spPr>
          <a:xfrm rot="5400000">
            <a:off x="2201215" y="2486116"/>
            <a:ext cx="2743198" cy="3104970"/>
          </a:xfrm>
          <a:prstGeom prst="rect">
            <a:avLst/>
          </a:prstGeom>
        </p:spPr>
      </p:pic>
      <p:pic>
        <p:nvPicPr>
          <p:cNvPr id="6" name="Picture 5" descr="IMG00023-20091022-1446.jpg"/>
          <p:cNvPicPr>
            <a:picLocks noChangeAspect="1"/>
          </p:cNvPicPr>
          <p:nvPr/>
        </p:nvPicPr>
        <p:blipFill>
          <a:blip r:embed="rId3" cstate="print"/>
          <a:srcRect l="31667" t="14444" r="22706" b="21111"/>
          <a:stretch>
            <a:fillRect/>
          </a:stretch>
        </p:blipFill>
        <p:spPr>
          <a:xfrm rot="5400000">
            <a:off x="5772548" y="2572150"/>
            <a:ext cx="2756341" cy="2919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8763" y="25758"/>
            <a:ext cx="6015038" cy="249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71800" y="5410200"/>
            <a:ext cx="92839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BEFORE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3795" y="5409126"/>
            <a:ext cx="78579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AFTER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450431" y="628650"/>
            <a:ext cx="476040" cy="130969"/>
          </a:xfrm>
          <a:custGeom>
            <a:avLst/>
            <a:gdLst>
              <a:gd name="connsiteX0" fmla="*/ 9525 w 476040"/>
              <a:gd name="connsiteY0" fmla="*/ 4763 h 130969"/>
              <a:gd name="connsiteX1" fmla="*/ 7144 w 476040"/>
              <a:gd name="connsiteY1" fmla="*/ 23813 h 130969"/>
              <a:gd name="connsiteX2" fmla="*/ 2382 w 476040"/>
              <a:gd name="connsiteY2" fmla="*/ 45244 h 130969"/>
              <a:gd name="connsiteX3" fmla="*/ 0 w 476040"/>
              <a:gd name="connsiteY3" fmla="*/ 52388 h 130969"/>
              <a:gd name="connsiteX4" fmla="*/ 14288 w 476040"/>
              <a:gd name="connsiteY4" fmla="*/ 61913 h 130969"/>
              <a:gd name="connsiteX5" fmla="*/ 28575 w 476040"/>
              <a:gd name="connsiteY5" fmla="*/ 73819 h 130969"/>
              <a:gd name="connsiteX6" fmla="*/ 33338 w 476040"/>
              <a:gd name="connsiteY6" fmla="*/ 80963 h 130969"/>
              <a:gd name="connsiteX7" fmla="*/ 64294 w 476040"/>
              <a:gd name="connsiteY7" fmla="*/ 92869 h 130969"/>
              <a:gd name="connsiteX8" fmla="*/ 88107 w 476040"/>
              <a:gd name="connsiteY8" fmla="*/ 97631 h 130969"/>
              <a:gd name="connsiteX9" fmla="*/ 100013 w 476040"/>
              <a:gd name="connsiteY9" fmla="*/ 100013 h 130969"/>
              <a:gd name="connsiteX10" fmla="*/ 157163 w 476040"/>
              <a:gd name="connsiteY10" fmla="*/ 102394 h 130969"/>
              <a:gd name="connsiteX11" fmla="*/ 169069 w 476040"/>
              <a:gd name="connsiteY11" fmla="*/ 104775 h 130969"/>
              <a:gd name="connsiteX12" fmla="*/ 183357 w 476040"/>
              <a:gd name="connsiteY12" fmla="*/ 107156 h 130969"/>
              <a:gd name="connsiteX13" fmla="*/ 214313 w 476040"/>
              <a:gd name="connsiteY13" fmla="*/ 114300 h 130969"/>
              <a:gd name="connsiteX14" fmla="*/ 276225 w 476040"/>
              <a:gd name="connsiteY14" fmla="*/ 116681 h 130969"/>
              <a:gd name="connsiteX15" fmla="*/ 290513 w 476040"/>
              <a:gd name="connsiteY15" fmla="*/ 121444 h 130969"/>
              <a:gd name="connsiteX16" fmla="*/ 314325 w 476040"/>
              <a:gd name="connsiteY16" fmla="*/ 126206 h 130969"/>
              <a:gd name="connsiteX17" fmla="*/ 342900 w 476040"/>
              <a:gd name="connsiteY17" fmla="*/ 130969 h 130969"/>
              <a:gd name="connsiteX18" fmla="*/ 402432 w 476040"/>
              <a:gd name="connsiteY18" fmla="*/ 128588 h 130969"/>
              <a:gd name="connsiteX19" fmla="*/ 469107 w 476040"/>
              <a:gd name="connsiteY19" fmla="*/ 126206 h 130969"/>
              <a:gd name="connsiteX20" fmla="*/ 471488 w 476040"/>
              <a:gd name="connsiteY20" fmla="*/ 119063 h 130969"/>
              <a:gd name="connsiteX21" fmla="*/ 471488 w 476040"/>
              <a:gd name="connsiteY21" fmla="*/ 76200 h 130969"/>
              <a:gd name="connsiteX22" fmla="*/ 466725 w 476040"/>
              <a:gd name="connsiteY22" fmla="*/ 69056 h 130969"/>
              <a:gd name="connsiteX23" fmla="*/ 459582 w 476040"/>
              <a:gd name="connsiteY23" fmla="*/ 64294 h 130969"/>
              <a:gd name="connsiteX24" fmla="*/ 447675 w 476040"/>
              <a:gd name="connsiteY24" fmla="*/ 50006 h 130969"/>
              <a:gd name="connsiteX25" fmla="*/ 433388 w 476040"/>
              <a:gd name="connsiteY25" fmla="*/ 45244 h 130969"/>
              <a:gd name="connsiteX26" fmla="*/ 426244 w 476040"/>
              <a:gd name="connsiteY26" fmla="*/ 40481 h 130969"/>
              <a:gd name="connsiteX27" fmla="*/ 409575 w 476040"/>
              <a:gd name="connsiteY27" fmla="*/ 35719 h 130969"/>
              <a:gd name="connsiteX28" fmla="*/ 378619 w 476040"/>
              <a:gd name="connsiteY28" fmla="*/ 42863 h 130969"/>
              <a:gd name="connsiteX29" fmla="*/ 371475 w 476040"/>
              <a:gd name="connsiteY29" fmla="*/ 45244 h 130969"/>
              <a:gd name="connsiteX30" fmla="*/ 340519 w 476040"/>
              <a:gd name="connsiteY30" fmla="*/ 42863 h 130969"/>
              <a:gd name="connsiteX31" fmla="*/ 326232 w 476040"/>
              <a:gd name="connsiteY31" fmla="*/ 38100 h 130969"/>
              <a:gd name="connsiteX32" fmla="*/ 319088 w 476040"/>
              <a:gd name="connsiteY32" fmla="*/ 35719 h 130969"/>
              <a:gd name="connsiteX33" fmla="*/ 297657 w 476040"/>
              <a:gd name="connsiteY33" fmla="*/ 33338 h 130969"/>
              <a:gd name="connsiteX34" fmla="*/ 276225 w 476040"/>
              <a:gd name="connsiteY34" fmla="*/ 23813 h 130969"/>
              <a:gd name="connsiteX35" fmla="*/ 269082 w 476040"/>
              <a:gd name="connsiteY35" fmla="*/ 21431 h 130969"/>
              <a:gd name="connsiteX36" fmla="*/ 250032 w 476040"/>
              <a:gd name="connsiteY36" fmla="*/ 23813 h 130969"/>
              <a:gd name="connsiteX37" fmla="*/ 242888 w 476040"/>
              <a:gd name="connsiteY37" fmla="*/ 26194 h 130969"/>
              <a:gd name="connsiteX38" fmla="*/ 230982 w 476040"/>
              <a:gd name="connsiteY38" fmla="*/ 35719 h 130969"/>
              <a:gd name="connsiteX39" fmla="*/ 202407 w 476040"/>
              <a:gd name="connsiteY39" fmla="*/ 33338 h 130969"/>
              <a:gd name="connsiteX40" fmla="*/ 185738 w 476040"/>
              <a:gd name="connsiteY40" fmla="*/ 28575 h 130969"/>
              <a:gd name="connsiteX41" fmla="*/ 166688 w 476040"/>
              <a:gd name="connsiteY41" fmla="*/ 16669 h 130969"/>
              <a:gd name="connsiteX42" fmla="*/ 159544 w 476040"/>
              <a:gd name="connsiteY42" fmla="*/ 14288 h 130969"/>
              <a:gd name="connsiteX43" fmla="*/ 152400 w 476040"/>
              <a:gd name="connsiteY43" fmla="*/ 11906 h 130969"/>
              <a:gd name="connsiteX44" fmla="*/ 142875 w 476040"/>
              <a:gd name="connsiteY44" fmla="*/ 9525 h 130969"/>
              <a:gd name="connsiteX45" fmla="*/ 80963 w 476040"/>
              <a:gd name="connsiteY45" fmla="*/ 7144 h 130969"/>
              <a:gd name="connsiteX46" fmla="*/ 47625 w 476040"/>
              <a:gd name="connsiteY46" fmla="*/ 4763 h 130969"/>
              <a:gd name="connsiteX47" fmla="*/ 38100 w 476040"/>
              <a:gd name="connsiteY47" fmla="*/ 2381 h 130969"/>
              <a:gd name="connsiteX48" fmla="*/ 30957 w 476040"/>
              <a:gd name="connsiteY48" fmla="*/ 0 h 130969"/>
              <a:gd name="connsiteX49" fmla="*/ 9525 w 476040"/>
              <a:gd name="connsiteY49" fmla="*/ 4763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76040" h="130969">
                <a:moveTo>
                  <a:pt x="9525" y="4763"/>
                </a:moveTo>
                <a:cubicBezTo>
                  <a:pt x="5556" y="8732"/>
                  <a:pt x="8117" y="17488"/>
                  <a:pt x="7144" y="23813"/>
                </a:cubicBezTo>
                <a:cubicBezTo>
                  <a:pt x="6326" y="29129"/>
                  <a:pt x="3962" y="39716"/>
                  <a:pt x="2382" y="45244"/>
                </a:cubicBezTo>
                <a:cubicBezTo>
                  <a:pt x="1692" y="47658"/>
                  <a:pt x="794" y="50007"/>
                  <a:pt x="0" y="52388"/>
                </a:cubicBezTo>
                <a:lnTo>
                  <a:pt x="14288" y="61913"/>
                </a:lnTo>
                <a:cubicBezTo>
                  <a:pt x="21315" y="66598"/>
                  <a:pt x="22843" y="66940"/>
                  <a:pt x="28575" y="73819"/>
                </a:cubicBezTo>
                <a:cubicBezTo>
                  <a:pt x="30407" y="76018"/>
                  <a:pt x="31750" y="78582"/>
                  <a:pt x="33338" y="80963"/>
                </a:cubicBezTo>
                <a:cubicBezTo>
                  <a:pt x="38869" y="97555"/>
                  <a:pt x="32874" y="86586"/>
                  <a:pt x="64294" y="92869"/>
                </a:cubicBezTo>
                <a:lnTo>
                  <a:pt x="88107" y="97631"/>
                </a:lnTo>
                <a:cubicBezTo>
                  <a:pt x="92076" y="98425"/>
                  <a:pt x="95969" y="99845"/>
                  <a:pt x="100013" y="100013"/>
                </a:cubicBezTo>
                <a:lnTo>
                  <a:pt x="157163" y="102394"/>
                </a:lnTo>
                <a:lnTo>
                  <a:pt x="169069" y="104775"/>
                </a:lnTo>
                <a:cubicBezTo>
                  <a:pt x="173819" y="105639"/>
                  <a:pt x="178636" y="106144"/>
                  <a:pt x="183357" y="107156"/>
                </a:cubicBezTo>
                <a:cubicBezTo>
                  <a:pt x="185011" y="107510"/>
                  <a:pt x="209173" y="113968"/>
                  <a:pt x="214313" y="114300"/>
                </a:cubicBezTo>
                <a:cubicBezTo>
                  <a:pt x="234923" y="115630"/>
                  <a:pt x="255588" y="115887"/>
                  <a:pt x="276225" y="116681"/>
                </a:cubicBezTo>
                <a:cubicBezTo>
                  <a:pt x="280988" y="118269"/>
                  <a:pt x="285590" y="120460"/>
                  <a:pt x="290513" y="121444"/>
                </a:cubicBezTo>
                <a:cubicBezTo>
                  <a:pt x="298450" y="123031"/>
                  <a:pt x="306312" y="125061"/>
                  <a:pt x="314325" y="126206"/>
                </a:cubicBezTo>
                <a:cubicBezTo>
                  <a:pt x="335001" y="129161"/>
                  <a:pt x="325490" y="127487"/>
                  <a:pt x="342900" y="130969"/>
                </a:cubicBezTo>
                <a:lnTo>
                  <a:pt x="402432" y="128588"/>
                </a:lnTo>
                <a:cubicBezTo>
                  <a:pt x="424655" y="127749"/>
                  <a:pt x="447076" y="129245"/>
                  <a:pt x="469107" y="126206"/>
                </a:cubicBezTo>
                <a:cubicBezTo>
                  <a:pt x="471593" y="125863"/>
                  <a:pt x="470694" y="121444"/>
                  <a:pt x="471488" y="119063"/>
                </a:cubicBezTo>
                <a:cubicBezTo>
                  <a:pt x="474546" y="100714"/>
                  <a:pt x="476040" y="98962"/>
                  <a:pt x="471488" y="76200"/>
                </a:cubicBezTo>
                <a:cubicBezTo>
                  <a:pt x="470927" y="73394"/>
                  <a:pt x="468749" y="71080"/>
                  <a:pt x="466725" y="69056"/>
                </a:cubicBezTo>
                <a:cubicBezTo>
                  <a:pt x="464702" y="67033"/>
                  <a:pt x="461963" y="65881"/>
                  <a:pt x="459582" y="64294"/>
                </a:cubicBezTo>
                <a:cubicBezTo>
                  <a:pt x="456618" y="59848"/>
                  <a:pt x="452528" y="52702"/>
                  <a:pt x="447675" y="50006"/>
                </a:cubicBezTo>
                <a:cubicBezTo>
                  <a:pt x="443287" y="47568"/>
                  <a:pt x="433388" y="45244"/>
                  <a:pt x="433388" y="45244"/>
                </a:cubicBezTo>
                <a:cubicBezTo>
                  <a:pt x="431007" y="43656"/>
                  <a:pt x="428804" y="41761"/>
                  <a:pt x="426244" y="40481"/>
                </a:cubicBezTo>
                <a:cubicBezTo>
                  <a:pt x="422829" y="38773"/>
                  <a:pt x="412625" y="36482"/>
                  <a:pt x="409575" y="35719"/>
                </a:cubicBezTo>
                <a:cubicBezTo>
                  <a:pt x="387934" y="38810"/>
                  <a:pt x="398234" y="36325"/>
                  <a:pt x="378619" y="42863"/>
                </a:cubicBezTo>
                <a:lnTo>
                  <a:pt x="371475" y="45244"/>
                </a:lnTo>
                <a:cubicBezTo>
                  <a:pt x="361156" y="44450"/>
                  <a:pt x="350741" y="44477"/>
                  <a:pt x="340519" y="42863"/>
                </a:cubicBezTo>
                <a:cubicBezTo>
                  <a:pt x="335560" y="42080"/>
                  <a:pt x="330994" y="39688"/>
                  <a:pt x="326232" y="38100"/>
                </a:cubicBezTo>
                <a:cubicBezTo>
                  <a:pt x="323851" y="37306"/>
                  <a:pt x="321583" y="35996"/>
                  <a:pt x="319088" y="35719"/>
                </a:cubicBezTo>
                <a:lnTo>
                  <a:pt x="297657" y="33338"/>
                </a:lnTo>
                <a:cubicBezTo>
                  <a:pt x="286334" y="25789"/>
                  <a:pt x="293231" y="29482"/>
                  <a:pt x="276225" y="23813"/>
                </a:cubicBezTo>
                <a:lnTo>
                  <a:pt x="269082" y="21431"/>
                </a:lnTo>
                <a:cubicBezTo>
                  <a:pt x="262732" y="22225"/>
                  <a:pt x="256328" y="22668"/>
                  <a:pt x="250032" y="23813"/>
                </a:cubicBezTo>
                <a:cubicBezTo>
                  <a:pt x="247562" y="24262"/>
                  <a:pt x="244848" y="24626"/>
                  <a:pt x="242888" y="26194"/>
                </a:cubicBezTo>
                <a:cubicBezTo>
                  <a:pt x="227500" y="38504"/>
                  <a:pt x="248937" y="29734"/>
                  <a:pt x="230982" y="35719"/>
                </a:cubicBezTo>
                <a:cubicBezTo>
                  <a:pt x="221457" y="34925"/>
                  <a:pt x="211891" y="34524"/>
                  <a:pt x="202407" y="33338"/>
                </a:cubicBezTo>
                <a:cubicBezTo>
                  <a:pt x="197629" y="32741"/>
                  <a:pt x="190479" y="30155"/>
                  <a:pt x="185738" y="28575"/>
                </a:cubicBezTo>
                <a:cubicBezTo>
                  <a:pt x="178190" y="17254"/>
                  <a:pt x="183690" y="22336"/>
                  <a:pt x="166688" y="16669"/>
                </a:cubicBezTo>
                <a:lnTo>
                  <a:pt x="159544" y="14288"/>
                </a:lnTo>
                <a:cubicBezTo>
                  <a:pt x="157163" y="13494"/>
                  <a:pt x="154835" y="12515"/>
                  <a:pt x="152400" y="11906"/>
                </a:cubicBezTo>
                <a:cubicBezTo>
                  <a:pt x="149225" y="11112"/>
                  <a:pt x="146140" y="9743"/>
                  <a:pt x="142875" y="9525"/>
                </a:cubicBezTo>
                <a:cubicBezTo>
                  <a:pt x="122268" y="8151"/>
                  <a:pt x="101590" y="8175"/>
                  <a:pt x="80963" y="7144"/>
                </a:cubicBezTo>
                <a:cubicBezTo>
                  <a:pt x="69836" y="6588"/>
                  <a:pt x="58738" y="5557"/>
                  <a:pt x="47625" y="4763"/>
                </a:cubicBezTo>
                <a:cubicBezTo>
                  <a:pt x="44450" y="3969"/>
                  <a:pt x="41247" y="3280"/>
                  <a:pt x="38100" y="2381"/>
                </a:cubicBezTo>
                <a:cubicBezTo>
                  <a:pt x="35687" y="1691"/>
                  <a:pt x="33467" y="0"/>
                  <a:pt x="30957" y="0"/>
                </a:cubicBezTo>
                <a:cubicBezTo>
                  <a:pt x="23769" y="0"/>
                  <a:pt x="13494" y="794"/>
                  <a:pt x="9525" y="47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1874" y="1498242"/>
            <a:ext cx="76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Signal</a:t>
            </a:r>
          </a:p>
          <a:p>
            <a:r>
              <a:rPr lang="en-US" sz="1600" b="1" dirty="0" smtClean="0"/>
              <a:t>Timing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71516" y="1523067"/>
            <a:ext cx="837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Traffic</a:t>
            </a:r>
          </a:p>
          <a:p>
            <a:r>
              <a:rPr lang="en-US" sz="1600" b="1" dirty="0" smtClean="0"/>
              <a:t>Volume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605</Words>
  <Application>Microsoft Office PowerPoint</Application>
  <PresentationFormat>On-screen Show (4:3)</PresentationFormat>
  <Paragraphs>171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Clip</vt:lpstr>
      <vt:lpstr>Signalized Intersection Delay Monitoring for Signal Retiming</vt:lpstr>
      <vt:lpstr>Presentation Outline</vt:lpstr>
      <vt:lpstr>System Objectives</vt:lpstr>
      <vt:lpstr>Methodology</vt:lpstr>
      <vt:lpstr>Technology</vt:lpstr>
      <vt:lpstr>Test Site</vt:lpstr>
      <vt:lpstr>Test Site Assessment</vt:lpstr>
      <vt:lpstr>Long Loop Detection Technology</vt:lpstr>
      <vt:lpstr>Test Site Installation</vt:lpstr>
      <vt:lpstr>Data Collected</vt:lpstr>
      <vt:lpstr>Results - Control Delay</vt:lpstr>
      <vt:lpstr>Unique Aspects of System</vt:lpstr>
      <vt:lpstr>Direct Field Measurement of SFR</vt:lpstr>
      <vt:lpstr>HCM Saturation Flow Rate Calcs</vt:lpstr>
      <vt:lpstr>Project Results – Saturation Flow Rate</vt:lpstr>
      <vt:lpstr>HCM Arrival Types</vt:lpstr>
      <vt:lpstr>Occupancy-Arrival Type Relationship</vt:lpstr>
      <vt:lpstr>Project Results - Arrival Type</vt:lpstr>
      <vt:lpstr>Steps to Retime Signals</vt:lpstr>
      <vt:lpstr>Concluding Remarks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Signalized Intersection Delay Monitoring</dc:title>
  <dc:creator>Sudhir Murthy</dc:creator>
  <cp:lastModifiedBy>Sudhir Murthy</cp:lastModifiedBy>
  <cp:revision>81</cp:revision>
  <dcterms:created xsi:type="dcterms:W3CDTF">2010-01-06T03:01:22Z</dcterms:created>
  <dcterms:modified xsi:type="dcterms:W3CDTF">2010-08-09T05:06:17Z</dcterms:modified>
</cp:coreProperties>
</file>